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5" r:id="rId8"/>
    <p:sldId id="262" r:id="rId9"/>
    <p:sldId id="267" r:id="rId10"/>
    <p:sldId id="268" r:id="rId11"/>
    <p:sldId id="269" r:id="rId12"/>
    <p:sldId id="271" r:id="rId13"/>
    <p:sldId id="273" r:id="rId14"/>
    <p:sldId id="275" r:id="rId15"/>
    <p:sldId id="274" r:id="rId16"/>
    <p:sldId id="278" r:id="rId17"/>
    <p:sldId id="276" r:id="rId18"/>
    <p:sldId id="277" r:id="rId19"/>
    <p:sldId id="282" r:id="rId20"/>
    <p:sldId id="281" r:id="rId21"/>
    <p:sldId id="279" r:id="rId22"/>
    <p:sldId id="283"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17" name="Footer Placeholder 16"/>
          <p:cNvSpPr>
            <a:spLocks noGrp="1"/>
          </p:cNvSpPr>
          <p:nvPr>
            <p:ph type="ftr" sz="quarter" idx="11"/>
          </p:nvPr>
        </p:nvSpPr>
        <p:spPr/>
        <p:txBody>
          <a:bodyPr/>
          <a:lstStyle/>
          <a:p>
            <a:endParaRPr lang="en-CA"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8A39F2E-3921-42EB-B395-C60A5BE92A05}" type="slidenum">
              <a:rPr lang="en-CA" smtClean="0"/>
              <a:t>‹#›</a:t>
            </a:fld>
            <a:endParaRPr lang="en-C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A39F2E-3921-42EB-B395-C60A5BE92A05}" type="slidenum">
              <a:rPr lang="en-CA" smtClean="0"/>
              <a:t>‹#›</a:t>
            </a:fld>
            <a:endParaRPr lang="en-CA"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5" name="Footer Placeholder 4"/>
          <p:cNvSpPr>
            <a:spLocks noGrp="1"/>
          </p:cNvSpPr>
          <p:nvPr>
            <p:ph type="ftr" sz="quarter" idx="11"/>
          </p:nvPr>
        </p:nvSpPr>
        <p:spPr>
          <a:xfrm>
            <a:off x="800100" y="6172200"/>
            <a:ext cx="4000500" cy="457200"/>
          </a:xfrm>
        </p:spPr>
        <p:txBody>
          <a:bodyPr/>
          <a:lstStyle/>
          <a:p>
            <a:endParaRPr lang="en-CA"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8A39F2E-3921-42EB-B395-C60A5BE92A05}" type="slidenum">
              <a:rPr lang="en-CA" smtClean="0"/>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A39F2E-3921-42EB-B395-C60A5BE92A05}" type="slidenum">
              <a:rPr lang="en-CA" smtClean="0"/>
              <a:t>‹#›</a:t>
            </a:fld>
            <a:endParaRPr lang="en-CA"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8A39F2E-3921-42EB-B395-C60A5BE92A05}" type="slidenum">
              <a:rPr lang="en-CA" smtClean="0"/>
              <a:t>‹#›</a:t>
            </a:fld>
            <a:endParaRPr lang="en-CA"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A39F2E-3921-42EB-B395-C60A5BE92A05}" type="slidenum">
              <a:rPr lang="en-CA" smtClean="0"/>
              <a:t>‹#›</a:t>
            </a:fld>
            <a:endParaRPr lang="en-CA"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13F56-3DC7-4FAC-A251-34C67951357D}" type="datetimeFigureOut">
              <a:rPr lang="en-CA" smtClean="0"/>
              <a:t>19/02/2015</a:t>
            </a:fld>
            <a:endParaRPr lang="en-CA" dirty="0"/>
          </a:p>
        </p:txBody>
      </p:sp>
      <p:sp>
        <p:nvSpPr>
          <p:cNvPr id="6" name="Footer Placeholder 5"/>
          <p:cNvSpPr>
            <a:spLocks noGrp="1"/>
          </p:cNvSpPr>
          <p:nvPr>
            <p:ph type="ftr" sz="quarter" idx="11"/>
          </p:nvPr>
        </p:nvSpPr>
        <p:spPr>
          <a:xfrm>
            <a:off x="914400" y="6172200"/>
            <a:ext cx="3886200" cy="457200"/>
          </a:xfrm>
        </p:spPr>
        <p:txBody>
          <a:bodyPr/>
          <a:lstStyle/>
          <a:p>
            <a:endParaRPr lang="en-CA" dirty="0"/>
          </a:p>
        </p:txBody>
      </p:sp>
      <p:sp>
        <p:nvSpPr>
          <p:cNvPr id="7" name="Slide Number Placeholder 6"/>
          <p:cNvSpPr>
            <a:spLocks noGrp="1"/>
          </p:cNvSpPr>
          <p:nvPr>
            <p:ph type="sldNum" sz="quarter" idx="12"/>
          </p:nvPr>
        </p:nvSpPr>
        <p:spPr>
          <a:xfrm>
            <a:off x="146304" y="6208776"/>
            <a:ext cx="457200" cy="457200"/>
          </a:xfrm>
        </p:spPr>
        <p:txBody>
          <a:bodyPr/>
          <a:lstStyle/>
          <a:p>
            <a:fld id="{58A39F2E-3921-42EB-B395-C60A5BE92A05}" type="slidenum">
              <a:rPr lang="en-CA" smtClean="0"/>
              <a:t>‹#›</a:t>
            </a:fld>
            <a:endParaRPr lang="en-C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013F56-3DC7-4FAC-A251-34C67951357D}" type="datetimeFigureOut">
              <a:rPr lang="en-CA" smtClean="0"/>
              <a:t>19/02/2015</a:t>
            </a:fld>
            <a:endParaRPr lang="en-CA"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A39F2E-3921-42EB-B395-C60A5BE92A05}"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WWI ENDS</a:t>
            </a:r>
            <a:endParaRPr lang="en-CA" dirty="0"/>
          </a:p>
        </p:txBody>
      </p:sp>
      <p:pic>
        <p:nvPicPr>
          <p:cNvPr id="1026" name="Picture 2" descr="http://www.ageod-forum.com/attachment.php?attachmentid=31051&amp;d=1410633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38100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jamy420.files.wordpress.com/2010/11/canadian-sold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18135"/>
            <a:ext cx="4192377" cy="31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4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TREATY OF VERSAILLES</a:t>
            </a:r>
            <a:endParaRPr lang="en-CA" b="1" dirty="0">
              <a:solidFill>
                <a:schemeClr val="tx1"/>
              </a:solidFill>
            </a:endParaRPr>
          </a:p>
        </p:txBody>
      </p:sp>
      <p:sp>
        <p:nvSpPr>
          <p:cNvPr id="3" name="Content Placeholder 2"/>
          <p:cNvSpPr>
            <a:spLocks noGrp="1"/>
          </p:cNvSpPr>
          <p:nvPr>
            <p:ph sz="quarter" idx="1"/>
          </p:nvPr>
        </p:nvSpPr>
        <p:spPr>
          <a:xfrm>
            <a:off x="914400" y="1447800"/>
            <a:ext cx="7772400" cy="4861520"/>
          </a:xfrm>
        </p:spPr>
        <p:txBody>
          <a:bodyPr/>
          <a:lstStyle/>
          <a:p>
            <a:pPr marL="0" indent="0">
              <a:buNone/>
            </a:pPr>
            <a:endParaRPr lang="en-US" b="1" i="1" u="sng" dirty="0" smtClean="0"/>
          </a:p>
          <a:p>
            <a:pPr marL="0" indent="0">
              <a:buNone/>
            </a:pPr>
            <a:r>
              <a:rPr lang="en-US" b="1" i="1" u="sng" dirty="0" smtClean="0"/>
              <a:t>Woodrow Wilson – US President</a:t>
            </a:r>
          </a:p>
          <a:p>
            <a:r>
              <a:rPr lang="en-US" dirty="0" smtClean="0"/>
              <a:t>14 Points – emphasized peace &amp; forgiveness</a:t>
            </a:r>
          </a:p>
          <a:p>
            <a:r>
              <a:rPr lang="en-US" i="1" dirty="0" smtClean="0"/>
              <a:t>WHY??</a:t>
            </a:r>
          </a:p>
          <a:p>
            <a:pPr marL="0" indent="0">
              <a:buNone/>
            </a:pPr>
            <a:endParaRPr lang="en-US" dirty="0" smtClean="0"/>
          </a:p>
          <a:p>
            <a:pPr marL="0" indent="0">
              <a:buNone/>
            </a:pPr>
            <a:r>
              <a:rPr lang="en-US" b="1" i="1" u="sng" dirty="0" smtClean="0"/>
              <a:t>George Clemenceau – French Prime Minster</a:t>
            </a:r>
            <a:endParaRPr lang="en-US" b="1" i="1" u="sng" dirty="0"/>
          </a:p>
          <a:p>
            <a:r>
              <a:rPr lang="en-US" dirty="0" smtClean="0"/>
              <a:t>Demanded revenge &amp; repayment</a:t>
            </a:r>
          </a:p>
          <a:p>
            <a:r>
              <a:rPr lang="en-US" i="1" dirty="0" smtClean="0"/>
              <a:t>WHY??</a:t>
            </a:r>
          </a:p>
          <a:p>
            <a:endParaRPr lang="en-US" i="1" dirty="0"/>
          </a:p>
          <a:p>
            <a:pPr marL="0" indent="0" algn="ctr">
              <a:buNone/>
            </a:pPr>
            <a:r>
              <a:rPr lang="en-US" i="1" dirty="0" smtClean="0"/>
              <a:t>Who would win?  WHY??</a:t>
            </a:r>
            <a:endParaRPr lang="en-CA" i="1" dirty="0"/>
          </a:p>
        </p:txBody>
      </p:sp>
    </p:spTree>
    <p:extLst>
      <p:ext uri="{BB962C8B-B14F-4D97-AF65-F5344CB8AC3E}">
        <p14:creationId xmlns:p14="http://schemas.microsoft.com/office/powerpoint/2010/main" val="38682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LAND CONDITIONS</a:t>
            </a:r>
            <a:endParaRPr lang="en-CA" b="1"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r>
              <a:rPr lang="en-CA" dirty="0"/>
              <a:t>1.  </a:t>
            </a:r>
            <a:r>
              <a:rPr lang="en-CA" b="1" i="1" dirty="0"/>
              <a:t>Alsace</a:t>
            </a:r>
            <a:r>
              <a:rPr lang="en-CA" dirty="0"/>
              <a:t> &amp; </a:t>
            </a:r>
            <a:r>
              <a:rPr lang="en-CA" b="1" i="1" dirty="0"/>
              <a:t>Lorraine </a:t>
            </a:r>
            <a:r>
              <a:rPr lang="en-CA" dirty="0"/>
              <a:t> were returned to </a:t>
            </a:r>
            <a:r>
              <a:rPr lang="en-CA" b="1" i="1" dirty="0"/>
              <a:t>France.</a:t>
            </a:r>
            <a:endParaRPr lang="en-CA" dirty="0"/>
          </a:p>
          <a:p>
            <a:pPr marL="0" indent="0">
              <a:buNone/>
            </a:pPr>
            <a:endParaRPr lang="en-CA" dirty="0"/>
          </a:p>
          <a:p>
            <a:r>
              <a:rPr lang="en-CA" dirty="0"/>
              <a:t>2. Germany lost </a:t>
            </a:r>
            <a:r>
              <a:rPr lang="en-CA" b="1" i="1" dirty="0"/>
              <a:t>land</a:t>
            </a:r>
            <a:r>
              <a:rPr lang="en-CA" dirty="0"/>
              <a:t> to </a:t>
            </a:r>
            <a:r>
              <a:rPr lang="en-CA" b="1" i="1" dirty="0"/>
              <a:t>Denmark</a:t>
            </a:r>
            <a:r>
              <a:rPr lang="en-CA" dirty="0"/>
              <a:t> &amp; </a:t>
            </a:r>
            <a:r>
              <a:rPr lang="en-CA" b="1" i="1" dirty="0"/>
              <a:t>Belgium.</a:t>
            </a:r>
            <a:endParaRPr lang="en-CA" dirty="0"/>
          </a:p>
          <a:p>
            <a:pPr marL="0" indent="0">
              <a:buNone/>
            </a:pPr>
            <a:endParaRPr lang="en-CA" dirty="0"/>
          </a:p>
          <a:p>
            <a:r>
              <a:rPr lang="en-CA" dirty="0"/>
              <a:t>3. Eastern Germany was </a:t>
            </a:r>
            <a:r>
              <a:rPr lang="en-CA" b="1" i="1" dirty="0"/>
              <a:t>ripped apart </a:t>
            </a:r>
            <a:r>
              <a:rPr lang="en-CA" dirty="0"/>
              <a:t>to create </a:t>
            </a:r>
            <a:r>
              <a:rPr lang="en-CA" b="1" i="1" dirty="0"/>
              <a:t>the new country of Poland.</a:t>
            </a:r>
            <a:endParaRPr lang="en-CA" dirty="0"/>
          </a:p>
          <a:p>
            <a:pPr marL="0" indent="0">
              <a:buNone/>
            </a:pPr>
            <a:endParaRPr lang="en-CA" dirty="0"/>
          </a:p>
          <a:p>
            <a:r>
              <a:rPr lang="en-CA" dirty="0"/>
              <a:t>4. German </a:t>
            </a:r>
            <a:r>
              <a:rPr lang="en-CA" b="1" i="1" dirty="0"/>
              <a:t>colonies </a:t>
            </a:r>
            <a:r>
              <a:rPr lang="en-CA" dirty="0"/>
              <a:t> were taken away.</a:t>
            </a:r>
          </a:p>
          <a:p>
            <a:pPr marL="0" indent="0">
              <a:buNone/>
            </a:pPr>
            <a:endParaRPr lang="en-CA" dirty="0"/>
          </a:p>
          <a:p>
            <a:r>
              <a:rPr lang="en-CA" dirty="0"/>
              <a:t>5. </a:t>
            </a:r>
            <a:r>
              <a:rPr lang="en-CA" b="1" i="1" dirty="0"/>
              <a:t>Polish Corridor </a:t>
            </a:r>
            <a:r>
              <a:rPr lang="en-CA" dirty="0"/>
              <a:t> provided access to the sea for </a:t>
            </a:r>
            <a:r>
              <a:rPr lang="en-CA" b="1" i="1" dirty="0"/>
              <a:t>Poland </a:t>
            </a:r>
            <a:r>
              <a:rPr lang="en-CA" dirty="0"/>
              <a:t> and separated </a:t>
            </a:r>
            <a:r>
              <a:rPr lang="en-CA" b="1" i="1" dirty="0"/>
              <a:t>East</a:t>
            </a:r>
            <a:r>
              <a:rPr lang="en-CA" dirty="0"/>
              <a:t> </a:t>
            </a:r>
            <a:r>
              <a:rPr lang="en-CA" b="1" i="1" dirty="0"/>
              <a:t>Germany </a:t>
            </a:r>
            <a:r>
              <a:rPr lang="en-CA" dirty="0"/>
              <a:t> from the rest of Germany.</a:t>
            </a:r>
          </a:p>
          <a:p>
            <a:endParaRPr lang="en-CA" dirty="0"/>
          </a:p>
        </p:txBody>
      </p:sp>
    </p:spTree>
    <p:extLst>
      <p:ext uri="{BB962C8B-B14F-4D97-AF65-F5344CB8AC3E}">
        <p14:creationId xmlns:p14="http://schemas.microsoft.com/office/powerpoint/2010/main" val="334270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1914--------------------1919                        </a:t>
            </a:r>
          </a:p>
        </p:txBody>
      </p:sp>
      <p:pic>
        <p:nvPicPr>
          <p:cNvPr id="8195" name="Picture 4" descr="Europe1914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648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mso7C416"/>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14863" y="1676400"/>
            <a:ext cx="45291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5871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so7C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7162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3"/>
          <p:cNvSpPr>
            <a:spLocks noChangeArrowheads="1" noChangeShapeType="1" noTextEdit="1"/>
          </p:cNvSpPr>
          <p:nvPr/>
        </p:nvSpPr>
        <p:spPr bwMode="auto">
          <a:xfrm>
            <a:off x="2590800" y="161925"/>
            <a:ext cx="5943600" cy="600075"/>
          </a:xfrm>
          <a:prstGeom prst="rect">
            <a:avLst/>
          </a:prstGeom>
        </p:spPr>
        <p:txBody>
          <a:bodyPr wrap="none" fromWordArt="1">
            <a:prstTxWarp prst="textPlain">
              <a:avLst>
                <a:gd name="adj" fmla="val 50000"/>
              </a:avLst>
            </a:prstTxWarp>
          </a:bodyPr>
          <a:lstStyle/>
          <a:p>
            <a:pPr algn="ctr"/>
            <a:r>
              <a:rPr lang="en-CA" sz="4000" b="1" kern="10" spc="800">
                <a:ln w="9525">
                  <a:solidFill>
                    <a:srgbClr val="FF0000"/>
                  </a:solidFill>
                  <a:round/>
                  <a:headEnd/>
                  <a:tailEnd/>
                </a:ln>
                <a:solidFill>
                  <a:srgbClr val="FF0000"/>
                </a:solidFill>
                <a:effectLst>
                  <a:outerShdw dist="45791" dir="3378596" algn="ctr" rotWithShape="0">
                    <a:srgbClr val="4D4D4D">
                      <a:alpha val="79999"/>
                    </a:srgbClr>
                  </a:outerShdw>
                </a:effectLst>
                <a:latin typeface="Arial Narrow"/>
              </a:rPr>
              <a:t>The map of Europe was redrawn</a:t>
            </a:r>
          </a:p>
        </p:txBody>
      </p:sp>
      <p:sp>
        <p:nvSpPr>
          <p:cNvPr id="9220" name="Text Box 4"/>
          <p:cNvSpPr txBox="1">
            <a:spLocks noChangeArrowheads="1"/>
          </p:cNvSpPr>
          <p:nvPr/>
        </p:nvSpPr>
        <p:spPr bwMode="auto">
          <a:xfrm>
            <a:off x="304800" y="1905000"/>
            <a:ext cx="2286000" cy="25495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Great War was to see the collapse of four continental empires. These were to be replaced by new nation states. </a:t>
            </a:r>
          </a:p>
        </p:txBody>
      </p:sp>
    </p:spTree>
    <p:extLst>
      <p:ext uri="{BB962C8B-B14F-4D97-AF65-F5344CB8AC3E}">
        <p14:creationId xmlns:p14="http://schemas.microsoft.com/office/powerpoint/2010/main" val="3056260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soB3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553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586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MILITARY CONDITIONS</a:t>
            </a:r>
            <a:endParaRPr lang="en-CA" b="1" dirty="0">
              <a:solidFill>
                <a:schemeClr val="tx1"/>
              </a:solidFill>
            </a:endParaRPr>
          </a:p>
        </p:txBody>
      </p:sp>
      <p:sp>
        <p:nvSpPr>
          <p:cNvPr id="3" name="Content Placeholder 2"/>
          <p:cNvSpPr>
            <a:spLocks noGrp="1"/>
          </p:cNvSpPr>
          <p:nvPr>
            <p:ph sz="quarter" idx="1"/>
          </p:nvPr>
        </p:nvSpPr>
        <p:spPr/>
        <p:txBody>
          <a:bodyPr/>
          <a:lstStyle/>
          <a:p>
            <a:pPr marL="0" indent="0">
              <a:buNone/>
            </a:pPr>
            <a:endParaRPr lang="en-CA" dirty="0" smtClean="0"/>
          </a:p>
          <a:p>
            <a:r>
              <a:rPr lang="en-CA" dirty="0" smtClean="0"/>
              <a:t>6</a:t>
            </a:r>
            <a:r>
              <a:rPr lang="en-CA" dirty="0"/>
              <a:t>. Allies were to occupy the </a:t>
            </a:r>
            <a:r>
              <a:rPr lang="en-CA" b="1" i="1" dirty="0"/>
              <a:t>Rhineland </a:t>
            </a:r>
            <a:r>
              <a:rPr lang="en-CA" dirty="0"/>
              <a:t> for </a:t>
            </a:r>
            <a:r>
              <a:rPr lang="en-CA" b="1" i="1" dirty="0"/>
              <a:t>15</a:t>
            </a:r>
            <a:r>
              <a:rPr lang="en-CA" dirty="0"/>
              <a:t> years and afterwards it was to be an </a:t>
            </a:r>
            <a:r>
              <a:rPr lang="en-CA" b="1" i="1" dirty="0"/>
              <a:t>undefended </a:t>
            </a:r>
            <a:r>
              <a:rPr lang="en-CA" dirty="0"/>
              <a:t> zone.</a:t>
            </a:r>
          </a:p>
          <a:p>
            <a:pPr marL="0" indent="0">
              <a:buNone/>
            </a:pPr>
            <a:endParaRPr lang="en-CA" dirty="0"/>
          </a:p>
          <a:p>
            <a:r>
              <a:rPr lang="en-CA" dirty="0"/>
              <a:t>7. The German navy was </a:t>
            </a:r>
            <a:r>
              <a:rPr lang="en-CA" b="1" i="1" dirty="0"/>
              <a:t>destroyed</a:t>
            </a:r>
            <a:r>
              <a:rPr lang="en-CA" dirty="0"/>
              <a:t>, her army was reduced to </a:t>
            </a:r>
            <a:r>
              <a:rPr lang="en-CA" b="1" i="1" dirty="0"/>
              <a:t>100000 </a:t>
            </a:r>
            <a:r>
              <a:rPr lang="en-CA" dirty="0"/>
              <a:t> soldiers, and they were banned to have </a:t>
            </a:r>
            <a:r>
              <a:rPr lang="en-CA" b="1" i="1" dirty="0"/>
              <a:t>planes, tanks, or subs.</a:t>
            </a:r>
            <a:endParaRPr lang="en-CA" dirty="0"/>
          </a:p>
          <a:p>
            <a:pPr marL="0" indent="0">
              <a:buNone/>
            </a:pPr>
            <a:endParaRPr lang="en-CA" dirty="0"/>
          </a:p>
          <a:p>
            <a:r>
              <a:rPr lang="en-CA" dirty="0"/>
              <a:t>8. Germany and </a:t>
            </a:r>
            <a:r>
              <a:rPr lang="en-CA" b="1" i="1" dirty="0"/>
              <a:t>Austria </a:t>
            </a:r>
            <a:r>
              <a:rPr lang="en-CA" dirty="0"/>
              <a:t> were never to unite.</a:t>
            </a:r>
          </a:p>
          <a:p>
            <a:endParaRPr lang="en-CA" dirty="0"/>
          </a:p>
        </p:txBody>
      </p:sp>
    </p:spTree>
    <p:extLst>
      <p:ext uri="{BB962C8B-B14F-4D97-AF65-F5344CB8AC3E}">
        <p14:creationId xmlns:p14="http://schemas.microsoft.com/office/powerpoint/2010/main" val="25397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soF17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426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5"/>
          <p:cNvSpPr>
            <a:spLocks noChangeArrowheads="1" noChangeShapeType="1" noTextEdit="1"/>
          </p:cNvSpPr>
          <p:nvPr/>
        </p:nvSpPr>
        <p:spPr bwMode="auto">
          <a:xfrm>
            <a:off x="7010400" y="304800"/>
            <a:ext cx="1381125" cy="352425"/>
          </a:xfrm>
          <a:prstGeom prst="rect">
            <a:avLst/>
          </a:prstGeom>
        </p:spPr>
        <p:txBody>
          <a:bodyPr wrap="none" fromWordArt="1">
            <a:prstTxWarp prst="textPlain">
              <a:avLst>
                <a:gd name="adj" fmla="val 50000"/>
              </a:avLst>
            </a:prstTxWarp>
          </a:bodyPr>
          <a:lstStyle/>
          <a:p>
            <a:pPr algn="ctr"/>
            <a:r>
              <a:rPr lang="en-CA" sz="2400" b="1" kern="10" spc="480">
                <a:ln w="9525">
                  <a:solidFill>
                    <a:srgbClr val="800000"/>
                  </a:solidFill>
                  <a:round/>
                  <a:headEnd/>
                  <a:tailEnd/>
                </a:ln>
                <a:solidFill>
                  <a:srgbClr val="800000"/>
                </a:solidFill>
                <a:effectLst>
                  <a:outerShdw dist="45791" dir="3378596" algn="ctr" rotWithShape="0">
                    <a:srgbClr val="4D4D4D">
                      <a:alpha val="79999"/>
                    </a:srgbClr>
                  </a:outerShdw>
                </a:effectLst>
                <a:latin typeface="Arial"/>
                <a:cs typeface="Arial"/>
              </a:rPr>
              <a:t>Source 2:</a:t>
            </a:r>
          </a:p>
        </p:txBody>
      </p:sp>
      <p:sp>
        <p:nvSpPr>
          <p:cNvPr id="13316" name="Text Box 6"/>
          <p:cNvSpPr txBox="1">
            <a:spLocks noChangeArrowheads="1"/>
          </p:cNvSpPr>
          <p:nvPr/>
        </p:nvSpPr>
        <p:spPr bwMode="auto">
          <a:xfrm>
            <a:off x="7010400" y="838200"/>
            <a:ext cx="1905000" cy="1946275"/>
          </a:xfrm>
          <a:prstGeom prst="rect">
            <a:avLst/>
          </a:prstGeom>
          <a:noFill/>
          <a:ln w="28575">
            <a:solidFill>
              <a:srgbClr val="99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9966FF"/>
                </a:solidFill>
                <a:latin typeface="Arial Narrow" pitchFamily="34" charset="0"/>
              </a:rPr>
              <a:t>‘Punch’ was Britain’s main political magazine of the period. </a:t>
            </a:r>
          </a:p>
        </p:txBody>
      </p:sp>
      <p:sp>
        <p:nvSpPr>
          <p:cNvPr id="15367" name="Line 7"/>
          <p:cNvSpPr>
            <a:spLocks noChangeShapeType="1"/>
          </p:cNvSpPr>
          <p:nvPr/>
        </p:nvSpPr>
        <p:spPr bwMode="auto">
          <a:xfrm flipV="1">
            <a:off x="1905000" y="4038600"/>
            <a:ext cx="1371600" cy="114300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68" name="Text Box 8"/>
          <p:cNvSpPr txBox="1">
            <a:spLocks noChangeArrowheads="1"/>
          </p:cNvSpPr>
          <p:nvPr/>
        </p:nvSpPr>
        <p:spPr bwMode="auto">
          <a:xfrm>
            <a:off x="457200" y="4572000"/>
            <a:ext cx="16002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rPr>
              <a:t>What does the ‘Angel’ represent?</a:t>
            </a:r>
          </a:p>
        </p:txBody>
      </p:sp>
      <p:sp>
        <p:nvSpPr>
          <p:cNvPr id="15369" name="Text Box 9"/>
          <p:cNvSpPr txBox="1">
            <a:spLocks noChangeArrowheads="1"/>
          </p:cNvSpPr>
          <p:nvPr/>
        </p:nvSpPr>
        <p:spPr bwMode="auto">
          <a:xfrm>
            <a:off x="304800" y="381000"/>
            <a:ext cx="2133600" cy="3673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Arial Narrow" pitchFamily="34" charset="0"/>
              </a:rPr>
              <a:t>Describe the scene shown, what is the storyline?</a:t>
            </a:r>
          </a:p>
          <a:p>
            <a:pPr eaLnBrk="1" hangingPunct="1">
              <a:spcBef>
                <a:spcPct val="50000"/>
              </a:spcBef>
              <a:buFontTx/>
              <a:buAutoNum type="arabicPeriod"/>
            </a:pPr>
            <a:r>
              <a:rPr lang="en-US" b="1">
                <a:latin typeface="Arial Narrow" pitchFamily="34" charset="0"/>
              </a:rPr>
              <a:t>Then, assess the individual features in the cartoon.</a:t>
            </a:r>
          </a:p>
          <a:p>
            <a:pPr eaLnBrk="1" hangingPunct="1">
              <a:spcBef>
                <a:spcPct val="50000"/>
              </a:spcBef>
              <a:buFontTx/>
              <a:buAutoNum type="arabicPeriod"/>
            </a:pPr>
            <a:r>
              <a:rPr lang="en-US" b="1">
                <a:latin typeface="Arial Narrow" pitchFamily="34" charset="0"/>
              </a:rPr>
              <a:t>Then, identify the political message intended by the cartoonist.</a:t>
            </a:r>
          </a:p>
        </p:txBody>
      </p:sp>
      <p:sp>
        <p:nvSpPr>
          <p:cNvPr id="15370" name="Line 10"/>
          <p:cNvSpPr>
            <a:spLocks noChangeShapeType="1"/>
          </p:cNvSpPr>
          <p:nvPr/>
        </p:nvSpPr>
        <p:spPr bwMode="auto">
          <a:xfrm flipH="1" flipV="1">
            <a:off x="5791200" y="1143000"/>
            <a:ext cx="1219200" cy="609600"/>
          </a:xfrm>
          <a:prstGeom prst="line">
            <a:avLst/>
          </a:prstGeom>
          <a:noFill/>
          <a:ln w="57150">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71" name="Line 11"/>
          <p:cNvSpPr>
            <a:spLocks noChangeShapeType="1"/>
          </p:cNvSpPr>
          <p:nvPr/>
        </p:nvSpPr>
        <p:spPr bwMode="auto">
          <a:xfrm flipH="1" flipV="1">
            <a:off x="5181600" y="2362200"/>
            <a:ext cx="1600200" cy="8382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72" name="Text Box 12"/>
          <p:cNvSpPr txBox="1">
            <a:spLocks noChangeArrowheads="1"/>
          </p:cNvSpPr>
          <p:nvPr/>
        </p:nvSpPr>
        <p:spPr bwMode="auto">
          <a:xfrm>
            <a:off x="6858000" y="3032125"/>
            <a:ext cx="2057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99"/>
                </a:solidFill>
              </a:rPr>
              <a:t>Why the candle ‘snuffer’? What political message does it represent?</a:t>
            </a:r>
          </a:p>
        </p:txBody>
      </p:sp>
      <p:sp>
        <p:nvSpPr>
          <p:cNvPr id="15373" name="Line 13"/>
          <p:cNvSpPr>
            <a:spLocks noChangeShapeType="1"/>
          </p:cNvSpPr>
          <p:nvPr/>
        </p:nvSpPr>
        <p:spPr bwMode="auto">
          <a:xfrm flipH="1" flipV="1">
            <a:off x="5181600" y="4419600"/>
            <a:ext cx="19050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74" name="Text Box 14"/>
          <p:cNvSpPr txBox="1">
            <a:spLocks noChangeArrowheads="1"/>
          </p:cNvSpPr>
          <p:nvPr/>
        </p:nvSpPr>
        <p:spPr bwMode="auto">
          <a:xfrm>
            <a:off x="7086600" y="4876800"/>
            <a:ext cx="167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rPr>
              <a:t>What does the candle represent?</a:t>
            </a:r>
          </a:p>
        </p:txBody>
      </p:sp>
      <p:sp>
        <p:nvSpPr>
          <p:cNvPr id="15375" name="Text Box 15"/>
          <p:cNvSpPr txBox="1">
            <a:spLocks noChangeArrowheads="1"/>
          </p:cNvSpPr>
          <p:nvPr/>
        </p:nvSpPr>
        <p:spPr bwMode="auto">
          <a:xfrm>
            <a:off x="1066800" y="6172200"/>
            <a:ext cx="7315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What is the general political message of the cartoon?</a:t>
            </a:r>
          </a:p>
        </p:txBody>
      </p:sp>
    </p:spTree>
    <p:extLst>
      <p:ext uri="{BB962C8B-B14F-4D97-AF65-F5344CB8AC3E}">
        <p14:creationId xmlns:p14="http://schemas.microsoft.com/office/powerpoint/2010/main" val="3736298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wipe(down)">
                                      <p:cBhvr>
                                        <p:cTn id="7" dur="500"/>
                                        <p:tgtEl>
                                          <p:spTgt spid="15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fade">
                                      <p:cBhvr>
                                        <p:cTn id="12" dur="1000"/>
                                        <p:tgtEl>
                                          <p:spTgt spid="15369"/>
                                        </p:tgtEl>
                                      </p:cBhvr>
                                    </p:animEffect>
                                    <p:anim calcmode="lin" valueType="num">
                                      <p:cBhvr>
                                        <p:cTn id="13" dur="1000" fill="hold"/>
                                        <p:tgtEl>
                                          <p:spTgt spid="15369"/>
                                        </p:tgtEl>
                                        <p:attrNameLst>
                                          <p:attrName>ppt_x</p:attrName>
                                        </p:attrNameLst>
                                      </p:cBhvr>
                                      <p:tavLst>
                                        <p:tav tm="0">
                                          <p:val>
                                            <p:strVal val="#ppt_x"/>
                                          </p:val>
                                        </p:tav>
                                        <p:tav tm="100000">
                                          <p:val>
                                            <p:strVal val="#ppt_x"/>
                                          </p:val>
                                        </p:tav>
                                      </p:tavLst>
                                    </p:anim>
                                    <p:anim calcmode="lin" valueType="num">
                                      <p:cBhvr>
                                        <p:cTn id="14"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animEffect transition="in" filter="dissolve">
                                      <p:cBhvr>
                                        <p:cTn id="19" dur="500"/>
                                        <p:tgtEl>
                                          <p:spTgt spid="153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373"/>
                                        </p:tgtEl>
                                        <p:attrNameLst>
                                          <p:attrName>style.visibility</p:attrName>
                                        </p:attrNameLst>
                                      </p:cBhvr>
                                      <p:to>
                                        <p:strVal val="visible"/>
                                      </p:to>
                                    </p:set>
                                    <p:animEffect transition="in" filter="wipe(down)">
                                      <p:cBhvr>
                                        <p:cTn id="24" dur="500"/>
                                        <p:tgtEl>
                                          <p:spTgt spid="153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368"/>
                                        </p:tgtEl>
                                        <p:attrNameLst>
                                          <p:attrName>style.visibility</p:attrName>
                                        </p:attrNameLst>
                                      </p:cBhvr>
                                      <p:to>
                                        <p:strVal val="visible"/>
                                      </p:to>
                                    </p:set>
                                    <p:animEffect transition="in" filter="dissolve">
                                      <p:cBhvr>
                                        <p:cTn id="29" dur="500"/>
                                        <p:tgtEl>
                                          <p:spTgt spid="153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367"/>
                                        </p:tgtEl>
                                        <p:attrNameLst>
                                          <p:attrName>style.visibility</p:attrName>
                                        </p:attrNameLst>
                                      </p:cBhvr>
                                      <p:to>
                                        <p:strVal val="visible"/>
                                      </p:to>
                                    </p:set>
                                    <p:animEffect transition="in" filter="wipe(down)">
                                      <p:cBhvr>
                                        <p:cTn id="34" dur="500"/>
                                        <p:tgtEl>
                                          <p:spTgt spid="153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372"/>
                                        </p:tgtEl>
                                        <p:attrNameLst>
                                          <p:attrName>style.visibility</p:attrName>
                                        </p:attrNameLst>
                                      </p:cBhvr>
                                      <p:to>
                                        <p:strVal val="visible"/>
                                      </p:to>
                                    </p:set>
                                    <p:animEffect transition="in" filter="dissolve">
                                      <p:cBhvr>
                                        <p:cTn id="39" dur="500"/>
                                        <p:tgtEl>
                                          <p:spTgt spid="153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371"/>
                                        </p:tgtEl>
                                        <p:attrNameLst>
                                          <p:attrName>style.visibility</p:attrName>
                                        </p:attrNameLst>
                                      </p:cBhvr>
                                      <p:to>
                                        <p:strVal val="visible"/>
                                      </p:to>
                                    </p:set>
                                    <p:animEffect transition="in" filter="wipe(down)">
                                      <p:cBhvr>
                                        <p:cTn id="44" dur="500"/>
                                        <p:tgtEl>
                                          <p:spTgt spid="153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15375"/>
                                        </p:tgtEl>
                                        <p:attrNameLst>
                                          <p:attrName>style.visibility</p:attrName>
                                        </p:attrNameLst>
                                      </p:cBhvr>
                                      <p:to>
                                        <p:strVal val="visible"/>
                                      </p:to>
                                    </p:set>
                                    <p:anim calcmode="lin" valueType="num">
                                      <p:cBhvr>
                                        <p:cTn id="49" dur="2000" fill="hold"/>
                                        <p:tgtEl>
                                          <p:spTgt spid="15375"/>
                                        </p:tgtEl>
                                        <p:attrNameLst>
                                          <p:attrName>ppt_x</p:attrName>
                                        </p:attrNameLst>
                                      </p:cBhvr>
                                      <p:tavLst>
                                        <p:tav tm="0">
                                          <p:val>
                                            <p:strVal val="#ppt_x-#ppt_w/2"/>
                                          </p:val>
                                        </p:tav>
                                        <p:tav tm="100000">
                                          <p:val>
                                            <p:strVal val="#ppt_x"/>
                                          </p:val>
                                        </p:tav>
                                      </p:tavLst>
                                    </p:anim>
                                    <p:anim calcmode="lin" valueType="num">
                                      <p:cBhvr>
                                        <p:cTn id="50" dur="2000" fill="hold"/>
                                        <p:tgtEl>
                                          <p:spTgt spid="15375"/>
                                        </p:tgtEl>
                                        <p:attrNameLst>
                                          <p:attrName>ppt_y</p:attrName>
                                        </p:attrNameLst>
                                      </p:cBhvr>
                                      <p:tavLst>
                                        <p:tav tm="0">
                                          <p:val>
                                            <p:strVal val="#ppt_y"/>
                                          </p:val>
                                        </p:tav>
                                        <p:tav tm="100000">
                                          <p:val>
                                            <p:strVal val="#ppt_y"/>
                                          </p:val>
                                        </p:tav>
                                      </p:tavLst>
                                    </p:anim>
                                    <p:anim calcmode="lin" valueType="num">
                                      <p:cBhvr>
                                        <p:cTn id="51" dur="2000" fill="hold"/>
                                        <p:tgtEl>
                                          <p:spTgt spid="15375"/>
                                        </p:tgtEl>
                                        <p:attrNameLst>
                                          <p:attrName>ppt_w</p:attrName>
                                        </p:attrNameLst>
                                      </p:cBhvr>
                                      <p:tavLst>
                                        <p:tav tm="0">
                                          <p:val>
                                            <p:fltVal val="0"/>
                                          </p:val>
                                        </p:tav>
                                        <p:tav tm="100000">
                                          <p:val>
                                            <p:strVal val="#ppt_w"/>
                                          </p:val>
                                        </p:tav>
                                      </p:tavLst>
                                    </p:anim>
                                    <p:anim calcmode="lin" valueType="num">
                                      <p:cBhvr>
                                        <p:cTn id="52" dur="2000" fill="hold"/>
                                        <p:tgtEl>
                                          <p:spTgt spid="15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69" grpId="0" animBg="1"/>
      <p:bldP spid="15370" grpId="0" animBg="1"/>
      <p:bldP spid="15371" grpId="0" animBg="1"/>
      <p:bldP spid="15372" grpId="0"/>
      <p:bldP spid="15373" grpId="0" animBg="1"/>
      <p:bldP spid="15374" grpId="0"/>
      <p:bldP spid="153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ECONOMIC CONDITIONS</a:t>
            </a:r>
            <a:endParaRPr lang="en-CA" b="1" dirty="0">
              <a:solidFill>
                <a:schemeClr val="tx1"/>
              </a:solidFill>
            </a:endParaRPr>
          </a:p>
        </p:txBody>
      </p:sp>
      <p:sp>
        <p:nvSpPr>
          <p:cNvPr id="3" name="Content Placeholder 2"/>
          <p:cNvSpPr>
            <a:spLocks noGrp="1"/>
          </p:cNvSpPr>
          <p:nvPr>
            <p:ph sz="quarter" idx="1"/>
          </p:nvPr>
        </p:nvSpPr>
        <p:spPr/>
        <p:txBody>
          <a:bodyPr/>
          <a:lstStyle/>
          <a:p>
            <a:endParaRPr lang="en-CA" dirty="0" smtClean="0"/>
          </a:p>
          <a:p>
            <a:r>
              <a:rPr lang="en-CA" dirty="0" smtClean="0"/>
              <a:t>9</a:t>
            </a:r>
            <a:r>
              <a:rPr lang="en-CA" dirty="0"/>
              <a:t>. </a:t>
            </a:r>
            <a:r>
              <a:rPr lang="en-CA" b="1" i="1" dirty="0"/>
              <a:t>Saar Coalfields </a:t>
            </a:r>
            <a:r>
              <a:rPr lang="en-CA" dirty="0"/>
              <a:t> to be owned and operated by </a:t>
            </a:r>
            <a:r>
              <a:rPr lang="en-CA" b="1" i="1" dirty="0"/>
              <a:t>France </a:t>
            </a:r>
            <a:r>
              <a:rPr lang="en-CA" dirty="0"/>
              <a:t> for </a:t>
            </a:r>
            <a:r>
              <a:rPr lang="en-CA" b="1" i="1" dirty="0"/>
              <a:t>15 </a:t>
            </a:r>
            <a:r>
              <a:rPr lang="en-CA" dirty="0"/>
              <a:t>years.</a:t>
            </a:r>
          </a:p>
          <a:p>
            <a:pPr marL="0" indent="0">
              <a:buNone/>
            </a:pPr>
            <a:endParaRPr lang="en-CA" dirty="0"/>
          </a:p>
          <a:p>
            <a:r>
              <a:rPr lang="en-CA" dirty="0"/>
              <a:t>10. Germany was to pay war </a:t>
            </a:r>
            <a:r>
              <a:rPr lang="en-CA" b="1" i="1" dirty="0"/>
              <a:t>reparations</a:t>
            </a:r>
            <a:r>
              <a:rPr lang="en-CA" dirty="0"/>
              <a:t>.  Which means Germany was to </a:t>
            </a:r>
            <a:r>
              <a:rPr lang="en-CA" b="1" i="1" dirty="0"/>
              <a:t>pay for all costs for all countries</a:t>
            </a:r>
            <a:r>
              <a:rPr lang="en-CA" dirty="0"/>
              <a:t>.  It eventually amounted to $ </a:t>
            </a:r>
            <a:r>
              <a:rPr lang="en-CA" b="1" i="1" dirty="0"/>
              <a:t>+30 BILLION.</a:t>
            </a:r>
            <a:endParaRPr lang="en-CA" dirty="0"/>
          </a:p>
          <a:p>
            <a:endParaRPr lang="en-CA" dirty="0"/>
          </a:p>
        </p:txBody>
      </p:sp>
    </p:spTree>
    <p:extLst>
      <p:ext uri="{BB962C8B-B14F-4D97-AF65-F5344CB8AC3E}">
        <p14:creationId xmlns:p14="http://schemas.microsoft.com/office/powerpoint/2010/main" val="411940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so4CB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715000" cy="3352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6"/>
          <p:cNvSpPr txBox="1">
            <a:spLocks noChangeArrowheads="1"/>
          </p:cNvSpPr>
          <p:nvPr/>
        </p:nvSpPr>
        <p:spPr bwMode="auto">
          <a:xfrm>
            <a:off x="1600200" y="54102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‘Perhaps it would gee-up better if we let it touch earth.’</a:t>
            </a:r>
          </a:p>
        </p:txBody>
      </p:sp>
      <p:sp>
        <p:nvSpPr>
          <p:cNvPr id="12292" name="WordArt 7"/>
          <p:cNvSpPr>
            <a:spLocks noChangeArrowheads="1" noChangeShapeType="1" noTextEdit="1"/>
          </p:cNvSpPr>
          <p:nvPr/>
        </p:nvSpPr>
        <p:spPr bwMode="auto">
          <a:xfrm>
            <a:off x="457200" y="180975"/>
            <a:ext cx="1171575" cy="352425"/>
          </a:xfrm>
          <a:prstGeom prst="rect">
            <a:avLst/>
          </a:prstGeom>
        </p:spPr>
        <p:txBody>
          <a:bodyPr wrap="none" fromWordArt="1">
            <a:prstTxWarp prst="textPlain">
              <a:avLst>
                <a:gd name="adj" fmla="val 50000"/>
              </a:avLst>
            </a:prstTxWarp>
          </a:bodyPr>
          <a:lstStyle/>
          <a:p>
            <a:pPr algn="ctr"/>
            <a:r>
              <a:rPr lang="en-CA" sz="2400" b="1" kern="10" spc="480">
                <a:ln w="6350">
                  <a:solidFill>
                    <a:srgbClr val="660033"/>
                  </a:solidFill>
                  <a:round/>
                  <a:headEnd/>
                  <a:tailEnd/>
                </a:ln>
                <a:solidFill>
                  <a:srgbClr val="800000"/>
                </a:solidFill>
                <a:effectLst>
                  <a:outerShdw dist="45791" dir="3378596" algn="ctr" rotWithShape="0">
                    <a:srgbClr val="4D4D4D">
                      <a:alpha val="79999"/>
                    </a:srgbClr>
                  </a:outerShdw>
                </a:effectLst>
                <a:latin typeface="Arial Narrow"/>
              </a:rPr>
              <a:t>Source 1:</a:t>
            </a:r>
          </a:p>
        </p:txBody>
      </p:sp>
      <p:sp>
        <p:nvSpPr>
          <p:cNvPr id="12293" name="Text Box 8"/>
          <p:cNvSpPr txBox="1">
            <a:spLocks noChangeArrowheads="1"/>
          </p:cNvSpPr>
          <p:nvPr/>
        </p:nvSpPr>
        <p:spPr bwMode="auto">
          <a:xfrm>
            <a:off x="1676400" y="152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latin typeface="Times New Roman" pitchFamily="18" charset="0"/>
              </a:rPr>
              <a:t>A British newspaper cartoon, by David Low.</a:t>
            </a:r>
          </a:p>
        </p:txBody>
      </p:sp>
      <p:sp>
        <p:nvSpPr>
          <p:cNvPr id="10249" name="Line 9"/>
          <p:cNvSpPr>
            <a:spLocks noChangeShapeType="1"/>
          </p:cNvSpPr>
          <p:nvPr/>
        </p:nvSpPr>
        <p:spPr bwMode="auto">
          <a:xfrm flipH="1">
            <a:off x="6934200" y="3733800"/>
            <a:ext cx="914400" cy="7620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0" name="Text Box 10"/>
          <p:cNvSpPr txBox="1">
            <a:spLocks noChangeArrowheads="1"/>
          </p:cNvSpPr>
          <p:nvPr/>
        </p:nvSpPr>
        <p:spPr bwMode="auto">
          <a:xfrm>
            <a:off x="7848600" y="3413125"/>
            <a:ext cx="99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99"/>
                </a:solidFill>
                <a:latin typeface="Arial Narrow" pitchFamily="34" charset="0"/>
              </a:rPr>
              <a:t>Briand, French Prime Minister</a:t>
            </a:r>
          </a:p>
        </p:txBody>
      </p:sp>
      <p:sp>
        <p:nvSpPr>
          <p:cNvPr id="12296" name="Text Box 11"/>
          <p:cNvSpPr txBox="1">
            <a:spLocks noChangeArrowheads="1"/>
          </p:cNvSpPr>
          <p:nvPr/>
        </p:nvSpPr>
        <p:spPr bwMode="auto">
          <a:xfrm>
            <a:off x="304800" y="628650"/>
            <a:ext cx="86106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a:t>SOURCE WORK:  </a:t>
            </a:r>
            <a:r>
              <a:rPr lang="en-US"/>
              <a:t>1)  First, describe the storyline shown in the cartoon. 2)  Then, relate the political message intended by the cartoonist –  what does the horse represent, what does the cart represent, why is it stuck in the air, who are the two men, why is one carrying a whip and one a shovel – what is the political message ?</a:t>
            </a:r>
            <a:endParaRPr lang="en-US" i="1"/>
          </a:p>
        </p:txBody>
      </p:sp>
      <p:sp>
        <p:nvSpPr>
          <p:cNvPr id="10252" name="Line 12"/>
          <p:cNvSpPr>
            <a:spLocks noChangeShapeType="1"/>
          </p:cNvSpPr>
          <p:nvPr/>
        </p:nvSpPr>
        <p:spPr bwMode="auto">
          <a:xfrm flipH="1" flipV="1">
            <a:off x="7391400" y="4876800"/>
            <a:ext cx="5334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3" name="Text Box 13"/>
          <p:cNvSpPr txBox="1">
            <a:spLocks noChangeArrowheads="1"/>
          </p:cNvSpPr>
          <p:nvPr/>
        </p:nvSpPr>
        <p:spPr bwMode="auto">
          <a:xfrm>
            <a:off x="7239000" y="5638800"/>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Arial Narrow" pitchFamily="34" charset="0"/>
              </a:rPr>
              <a:t>Lloyd-George, British Prime Minister</a:t>
            </a:r>
          </a:p>
        </p:txBody>
      </p:sp>
      <p:sp>
        <p:nvSpPr>
          <p:cNvPr id="10254" name="Line 14"/>
          <p:cNvSpPr>
            <a:spLocks noChangeShapeType="1"/>
          </p:cNvSpPr>
          <p:nvPr/>
        </p:nvSpPr>
        <p:spPr bwMode="auto">
          <a:xfrm flipV="1">
            <a:off x="1066800" y="2667000"/>
            <a:ext cx="838200" cy="2286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5" name="Text Box 15"/>
          <p:cNvSpPr txBox="1">
            <a:spLocks noChangeArrowheads="1"/>
          </p:cNvSpPr>
          <p:nvPr/>
        </p:nvSpPr>
        <p:spPr bwMode="auto">
          <a:xfrm>
            <a:off x="304800" y="2438400"/>
            <a:ext cx="121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6600"/>
                </a:solidFill>
                <a:latin typeface="Arial Narrow" pitchFamily="34" charset="0"/>
              </a:rPr>
              <a:t>What is this referring to?</a:t>
            </a:r>
          </a:p>
        </p:txBody>
      </p:sp>
      <p:sp>
        <p:nvSpPr>
          <p:cNvPr id="10256" name="Line 16"/>
          <p:cNvSpPr>
            <a:spLocks noChangeShapeType="1"/>
          </p:cNvSpPr>
          <p:nvPr/>
        </p:nvSpPr>
        <p:spPr bwMode="auto">
          <a:xfrm flipV="1">
            <a:off x="5486400" y="2209800"/>
            <a:ext cx="152400" cy="457200"/>
          </a:xfrm>
          <a:prstGeom prst="line">
            <a:avLst/>
          </a:prstGeom>
          <a:noFill/>
          <a:ln w="38100">
            <a:solidFill>
              <a:srgbClr val="6600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7" name="Text Box 17"/>
          <p:cNvSpPr txBox="1">
            <a:spLocks noChangeArrowheads="1"/>
          </p:cNvSpPr>
          <p:nvPr/>
        </p:nvSpPr>
        <p:spPr bwMode="auto">
          <a:xfrm>
            <a:off x="4114800" y="19050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33"/>
                </a:solidFill>
                <a:latin typeface="Arial Narrow" pitchFamily="34" charset="0"/>
              </a:rPr>
              <a:t>What does the horse represent?</a:t>
            </a:r>
          </a:p>
        </p:txBody>
      </p:sp>
      <p:sp>
        <p:nvSpPr>
          <p:cNvPr id="10258" name="Line 18"/>
          <p:cNvSpPr>
            <a:spLocks noChangeShapeType="1"/>
          </p:cNvSpPr>
          <p:nvPr/>
        </p:nvSpPr>
        <p:spPr bwMode="auto">
          <a:xfrm flipV="1">
            <a:off x="1295400" y="3810000"/>
            <a:ext cx="838200" cy="3810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9" name="Text Box 19"/>
          <p:cNvSpPr txBox="1">
            <a:spLocks noChangeArrowheads="1"/>
          </p:cNvSpPr>
          <p:nvPr/>
        </p:nvSpPr>
        <p:spPr bwMode="auto">
          <a:xfrm>
            <a:off x="304800" y="4175125"/>
            <a:ext cx="137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6600"/>
                </a:solidFill>
                <a:latin typeface="Arial Narrow" pitchFamily="34" charset="0"/>
              </a:rPr>
              <a:t>Why is the cart up-ended?</a:t>
            </a:r>
          </a:p>
        </p:txBody>
      </p:sp>
      <p:sp>
        <p:nvSpPr>
          <p:cNvPr id="10261" name="Text Box 21"/>
          <p:cNvSpPr txBox="1">
            <a:spLocks noChangeArrowheads="1"/>
          </p:cNvSpPr>
          <p:nvPr/>
        </p:nvSpPr>
        <p:spPr bwMode="auto">
          <a:xfrm>
            <a:off x="1676400" y="59436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66"/>
                </a:solidFill>
                <a:latin typeface="Arial Narrow" pitchFamily="34" charset="0"/>
              </a:rPr>
              <a:t>What is meant by the caption?</a:t>
            </a:r>
          </a:p>
        </p:txBody>
      </p:sp>
      <p:sp>
        <p:nvSpPr>
          <p:cNvPr id="10262" name="Line 22"/>
          <p:cNvSpPr>
            <a:spLocks noChangeShapeType="1"/>
          </p:cNvSpPr>
          <p:nvPr/>
        </p:nvSpPr>
        <p:spPr bwMode="auto">
          <a:xfrm flipV="1">
            <a:off x="5943600" y="5105400"/>
            <a:ext cx="76200" cy="685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3" name="Text Box 23"/>
          <p:cNvSpPr txBox="1">
            <a:spLocks noChangeArrowheads="1"/>
          </p:cNvSpPr>
          <p:nvPr/>
        </p:nvSpPr>
        <p:spPr bwMode="auto">
          <a:xfrm>
            <a:off x="4343400" y="5851525"/>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66"/>
                </a:solidFill>
                <a:latin typeface="Arial Narrow" pitchFamily="34" charset="0"/>
              </a:rPr>
              <a:t>Why is Lloyd-George holding a shovel? </a:t>
            </a:r>
          </a:p>
        </p:txBody>
      </p:sp>
      <p:sp>
        <p:nvSpPr>
          <p:cNvPr id="10264" name="Line 24"/>
          <p:cNvSpPr>
            <a:spLocks noChangeShapeType="1"/>
          </p:cNvSpPr>
          <p:nvPr/>
        </p:nvSpPr>
        <p:spPr bwMode="auto">
          <a:xfrm flipH="1">
            <a:off x="7391400" y="2362200"/>
            <a:ext cx="381000" cy="2286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5" name="Text Box 25"/>
          <p:cNvSpPr txBox="1">
            <a:spLocks noChangeArrowheads="1"/>
          </p:cNvSpPr>
          <p:nvPr/>
        </p:nvSpPr>
        <p:spPr bwMode="auto">
          <a:xfrm>
            <a:off x="7772400" y="1981200"/>
            <a:ext cx="106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33CC"/>
                </a:solidFill>
                <a:latin typeface="Arial Narrow" pitchFamily="34" charset="0"/>
              </a:rPr>
              <a:t>Why is Briand holding a whip?</a:t>
            </a:r>
          </a:p>
        </p:txBody>
      </p:sp>
      <p:sp>
        <p:nvSpPr>
          <p:cNvPr id="10266" name="Line 26"/>
          <p:cNvSpPr>
            <a:spLocks noChangeShapeType="1"/>
          </p:cNvSpPr>
          <p:nvPr/>
        </p:nvSpPr>
        <p:spPr bwMode="auto">
          <a:xfrm flipV="1">
            <a:off x="1143000" y="4495800"/>
            <a:ext cx="1371600" cy="10668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7" name="Text Box 27"/>
          <p:cNvSpPr txBox="1">
            <a:spLocks noChangeArrowheads="1"/>
          </p:cNvSpPr>
          <p:nvPr/>
        </p:nvSpPr>
        <p:spPr bwMode="auto">
          <a:xfrm>
            <a:off x="304800" y="5470525"/>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Arial Narrow" pitchFamily="34" charset="0"/>
              </a:rPr>
              <a:t>Why is a shovel left here?</a:t>
            </a:r>
          </a:p>
        </p:txBody>
      </p:sp>
      <p:sp>
        <p:nvSpPr>
          <p:cNvPr id="10268" name="Text Box 28"/>
          <p:cNvSpPr txBox="1">
            <a:spLocks noChangeArrowheads="1"/>
          </p:cNvSpPr>
          <p:nvPr/>
        </p:nvSpPr>
        <p:spPr bwMode="auto">
          <a:xfrm>
            <a:off x="1600200" y="5334000"/>
            <a:ext cx="6477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‘Perhaps it would gee-up better if we let it touch earth.’</a:t>
            </a:r>
          </a:p>
        </p:txBody>
      </p:sp>
      <p:sp>
        <p:nvSpPr>
          <p:cNvPr id="10269" name="Line 29"/>
          <p:cNvSpPr>
            <a:spLocks noChangeShapeType="1"/>
          </p:cNvSpPr>
          <p:nvPr/>
        </p:nvSpPr>
        <p:spPr bwMode="auto">
          <a:xfrm flipV="1">
            <a:off x="2514600" y="5715000"/>
            <a:ext cx="0" cy="3810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856339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Effect transition="in" filter="dissolve">
                                      <p:cBhvr>
                                        <p:cTn id="7" dur="1000"/>
                                        <p:tgtEl>
                                          <p:spTgt spid="10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wipe(up)">
                                      <p:cBhvr>
                                        <p:cTn id="12" dur="1000"/>
                                        <p:tgtEl>
                                          <p:spTgt spid="10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55"/>
                                        </p:tgtEl>
                                        <p:attrNameLst>
                                          <p:attrName>style.visibility</p:attrName>
                                        </p:attrNameLst>
                                      </p:cBhvr>
                                      <p:to>
                                        <p:strVal val="visible"/>
                                      </p:to>
                                    </p:set>
                                    <p:animEffect transition="in" filter="dissolve">
                                      <p:cBhvr>
                                        <p:cTn id="17" dur="500"/>
                                        <p:tgtEl>
                                          <p:spTgt spid="102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54"/>
                                        </p:tgtEl>
                                        <p:attrNameLst>
                                          <p:attrName>style.visibility</p:attrName>
                                        </p:attrNameLst>
                                      </p:cBhvr>
                                      <p:to>
                                        <p:strVal val="visible"/>
                                      </p:to>
                                    </p:set>
                                    <p:animEffect transition="in" filter="wipe(left)">
                                      <p:cBhvr>
                                        <p:cTn id="22" dur="1000"/>
                                        <p:tgtEl>
                                          <p:spTgt spid="102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59"/>
                                        </p:tgtEl>
                                        <p:attrNameLst>
                                          <p:attrName>style.visibility</p:attrName>
                                        </p:attrNameLst>
                                      </p:cBhvr>
                                      <p:to>
                                        <p:strVal val="visible"/>
                                      </p:to>
                                    </p:set>
                                    <p:animEffect transition="in" filter="dissolve">
                                      <p:cBhvr>
                                        <p:cTn id="27" dur="500"/>
                                        <p:tgtEl>
                                          <p:spTgt spid="102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58"/>
                                        </p:tgtEl>
                                        <p:attrNameLst>
                                          <p:attrName>style.visibility</p:attrName>
                                        </p:attrNameLst>
                                      </p:cBhvr>
                                      <p:to>
                                        <p:strVal val="visible"/>
                                      </p:to>
                                    </p:set>
                                    <p:animEffect transition="in" filter="wipe(left)">
                                      <p:cBhvr>
                                        <p:cTn id="32" dur="1000"/>
                                        <p:tgtEl>
                                          <p:spTgt spid="102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50"/>
                                        </p:tgtEl>
                                        <p:attrNameLst>
                                          <p:attrName>style.visibility</p:attrName>
                                        </p:attrNameLst>
                                      </p:cBhvr>
                                      <p:to>
                                        <p:strVal val="visible"/>
                                      </p:to>
                                    </p:set>
                                    <p:animEffect transition="in" filter="dissolve">
                                      <p:cBhvr>
                                        <p:cTn id="37" dur="500"/>
                                        <p:tgtEl>
                                          <p:spTgt spid="102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249"/>
                                        </p:tgtEl>
                                        <p:attrNameLst>
                                          <p:attrName>style.visibility</p:attrName>
                                        </p:attrNameLst>
                                      </p:cBhvr>
                                      <p:to>
                                        <p:strVal val="visible"/>
                                      </p:to>
                                    </p:set>
                                    <p:animEffect transition="in" filter="wipe(right)">
                                      <p:cBhvr>
                                        <p:cTn id="42" dur="1000"/>
                                        <p:tgtEl>
                                          <p:spTgt spid="102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253"/>
                                        </p:tgtEl>
                                        <p:attrNameLst>
                                          <p:attrName>style.visibility</p:attrName>
                                        </p:attrNameLst>
                                      </p:cBhvr>
                                      <p:to>
                                        <p:strVal val="visible"/>
                                      </p:to>
                                    </p:set>
                                    <p:animEffect transition="in" filter="dissolve">
                                      <p:cBhvr>
                                        <p:cTn id="47" dur="500"/>
                                        <p:tgtEl>
                                          <p:spTgt spid="102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wipe(right)">
                                      <p:cBhvr>
                                        <p:cTn id="52" dur="1000"/>
                                        <p:tgtEl>
                                          <p:spTgt spid="1025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264"/>
                                        </p:tgtEl>
                                        <p:attrNameLst>
                                          <p:attrName>style.visibility</p:attrName>
                                        </p:attrNameLst>
                                      </p:cBhvr>
                                      <p:to>
                                        <p:strVal val="visible"/>
                                      </p:to>
                                    </p:set>
                                    <p:animEffect transition="in" filter="wipe(left)">
                                      <p:cBhvr>
                                        <p:cTn id="57" dur="1000"/>
                                        <p:tgtEl>
                                          <p:spTgt spid="102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265"/>
                                        </p:tgtEl>
                                        <p:attrNameLst>
                                          <p:attrName>style.visibility</p:attrName>
                                        </p:attrNameLst>
                                      </p:cBhvr>
                                      <p:to>
                                        <p:strVal val="visible"/>
                                      </p:to>
                                    </p:set>
                                    <p:animEffect transition="in" filter="dissolve">
                                      <p:cBhvr>
                                        <p:cTn id="62" dur="500"/>
                                        <p:tgtEl>
                                          <p:spTgt spid="102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0262"/>
                                        </p:tgtEl>
                                        <p:attrNameLst>
                                          <p:attrName>style.visibility</p:attrName>
                                        </p:attrNameLst>
                                      </p:cBhvr>
                                      <p:to>
                                        <p:strVal val="visible"/>
                                      </p:to>
                                    </p:set>
                                    <p:animEffect transition="in" filter="wipe(up)">
                                      <p:cBhvr>
                                        <p:cTn id="67" dur="1000"/>
                                        <p:tgtEl>
                                          <p:spTgt spid="1026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0263"/>
                                        </p:tgtEl>
                                        <p:attrNameLst>
                                          <p:attrName>style.visibility</p:attrName>
                                        </p:attrNameLst>
                                      </p:cBhvr>
                                      <p:to>
                                        <p:strVal val="visible"/>
                                      </p:to>
                                    </p:set>
                                    <p:animEffect transition="in" filter="dissolve">
                                      <p:cBhvr>
                                        <p:cTn id="72" dur="500"/>
                                        <p:tgtEl>
                                          <p:spTgt spid="102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0268"/>
                                        </p:tgtEl>
                                        <p:attrNameLst>
                                          <p:attrName>style.visibility</p:attrName>
                                        </p:attrNameLst>
                                      </p:cBhvr>
                                      <p:to>
                                        <p:strVal val="visible"/>
                                      </p:to>
                                    </p:set>
                                    <p:animEffect transition="in" filter="dissolve">
                                      <p:cBhvr>
                                        <p:cTn id="77" dur="2000"/>
                                        <p:tgtEl>
                                          <p:spTgt spid="1026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0269"/>
                                        </p:tgtEl>
                                        <p:attrNameLst>
                                          <p:attrName>style.visibility</p:attrName>
                                        </p:attrNameLst>
                                      </p:cBhvr>
                                      <p:to>
                                        <p:strVal val="visible"/>
                                      </p:to>
                                    </p:set>
                                    <p:animEffect transition="in" filter="wipe(up)">
                                      <p:cBhvr>
                                        <p:cTn id="82" dur="2000"/>
                                        <p:tgtEl>
                                          <p:spTgt spid="1026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0261"/>
                                        </p:tgtEl>
                                        <p:attrNameLst>
                                          <p:attrName>style.visibility</p:attrName>
                                        </p:attrNameLst>
                                      </p:cBhvr>
                                      <p:to>
                                        <p:strVal val="visible"/>
                                      </p:to>
                                    </p:set>
                                    <p:animEffect transition="in" filter="dissolve">
                                      <p:cBhvr>
                                        <p:cTn id="87" dur="500"/>
                                        <p:tgtEl>
                                          <p:spTgt spid="102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0266"/>
                                        </p:tgtEl>
                                        <p:attrNameLst>
                                          <p:attrName>style.visibility</p:attrName>
                                        </p:attrNameLst>
                                      </p:cBhvr>
                                      <p:to>
                                        <p:strVal val="visible"/>
                                      </p:to>
                                    </p:set>
                                    <p:animEffect transition="in" filter="wipe(right)">
                                      <p:cBhvr>
                                        <p:cTn id="92" dur="1000"/>
                                        <p:tgtEl>
                                          <p:spTgt spid="1026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0267"/>
                                        </p:tgtEl>
                                        <p:attrNameLst>
                                          <p:attrName>style.visibility</p:attrName>
                                        </p:attrNameLst>
                                      </p:cBhvr>
                                      <p:to>
                                        <p:strVal val="visible"/>
                                      </p:to>
                                    </p:set>
                                    <p:animEffect transition="in" filter="dissolve">
                                      <p:cBhvr>
                                        <p:cTn id="97"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p:bldP spid="10252" grpId="0" animBg="1"/>
      <p:bldP spid="10253" grpId="0"/>
      <p:bldP spid="10254" grpId="0" animBg="1"/>
      <p:bldP spid="10255" grpId="0"/>
      <p:bldP spid="10256" grpId="0" animBg="1"/>
      <p:bldP spid="10257" grpId="0"/>
      <p:bldP spid="10258" grpId="0" animBg="1"/>
      <p:bldP spid="10259" grpId="0"/>
      <p:bldP spid="10261" grpId="0"/>
      <p:bldP spid="10262" grpId="0" animBg="1"/>
      <p:bldP spid="10263" grpId="0"/>
      <p:bldP spid="10264" grpId="0" animBg="1"/>
      <p:bldP spid="10265" grpId="0"/>
      <p:bldP spid="10266" grpId="0" animBg="1"/>
      <p:bldP spid="10267" grpId="0"/>
      <p:bldP spid="10268" grpId="0" animBg="1"/>
      <p:bldP spid="102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so12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18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5"/>
          <p:cNvSpPr>
            <a:spLocks noChangeArrowheads="1" noChangeShapeType="1" noTextEdit="1"/>
          </p:cNvSpPr>
          <p:nvPr/>
        </p:nvSpPr>
        <p:spPr bwMode="auto">
          <a:xfrm>
            <a:off x="7096125" y="381000"/>
            <a:ext cx="1285875" cy="35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CA" sz="2400" b="1"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Source 4</a:t>
            </a:r>
          </a:p>
        </p:txBody>
      </p:sp>
      <p:sp>
        <p:nvSpPr>
          <p:cNvPr id="13320" name="Line 8"/>
          <p:cNvSpPr>
            <a:spLocks noChangeShapeType="1"/>
          </p:cNvSpPr>
          <p:nvPr/>
        </p:nvSpPr>
        <p:spPr bwMode="auto">
          <a:xfrm flipV="1">
            <a:off x="3124200" y="3124200"/>
            <a:ext cx="7620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1" name="Text Box 9"/>
          <p:cNvSpPr txBox="1">
            <a:spLocks noChangeArrowheads="1"/>
          </p:cNvSpPr>
          <p:nvPr/>
        </p:nvSpPr>
        <p:spPr bwMode="auto">
          <a:xfrm>
            <a:off x="228600" y="2879725"/>
            <a:ext cx="3048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rPr>
              <a:t>Describe the condition of the room in which this family is living? </a:t>
            </a:r>
          </a:p>
        </p:txBody>
      </p:sp>
      <p:sp>
        <p:nvSpPr>
          <p:cNvPr id="13322" name="Line 10"/>
          <p:cNvSpPr>
            <a:spLocks noChangeShapeType="1"/>
          </p:cNvSpPr>
          <p:nvPr/>
        </p:nvSpPr>
        <p:spPr bwMode="auto">
          <a:xfrm flipV="1">
            <a:off x="3048000" y="2362200"/>
            <a:ext cx="3276600" cy="167640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3" name="Text Box 11"/>
          <p:cNvSpPr txBox="1">
            <a:spLocks noChangeArrowheads="1"/>
          </p:cNvSpPr>
          <p:nvPr/>
        </p:nvSpPr>
        <p:spPr bwMode="auto">
          <a:xfrm>
            <a:off x="304800" y="39465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6600"/>
                </a:solidFill>
              </a:rPr>
              <a:t>How is the child shown? Why? </a:t>
            </a:r>
          </a:p>
        </p:txBody>
      </p:sp>
      <p:sp>
        <p:nvSpPr>
          <p:cNvPr id="13326" name="Line 14"/>
          <p:cNvSpPr>
            <a:spLocks noChangeShapeType="1"/>
          </p:cNvSpPr>
          <p:nvPr/>
        </p:nvSpPr>
        <p:spPr bwMode="auto">
          <a:xfrm>
            <a:off x="3124200" y="5105400"/>
            <a:ext cx="762000" cy="609600"/>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7" name="Text Box 15"/>
          <p:cNvSpPr txBox="1">
            <a:spLocks noChangeArrowheads="1"/>
          </p:cNvSpPr>
          <p:nvPr/>
        </p:nvSpPr>
        <p:spPr bwMode="auto">
          <a:xfrm>
            <a:off x="304800" y="4724400"/>
            <a:ext cx="312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33"/>
                </a:solidFill>
              </a:rPr>
              <a:t>Look at the caption, what is its political message?</a:t>
            </a:r>
          </a:p>
        </p:txBody>
      </p:sp>
      <p:sp>
        <p:nvSpPr>
          <p:cNvPr id="13328" name="Text Box 16"/>
          <p:cNvSpPr txBox="1">
            <a:spLocks noChangeArrowheads="1"/>
          </p:cNvSpPr>
          <p:nvPr/>
        </p:nvSpPr>
        <p:spPr bwMode="auto">
          <a:xfrm>
            <a:off x="381000" y="5715000"/>
            <a:ext cx="3048000"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How reliable is this source?</a:t>
            </a:r>
          </a:p>
        </p:txBody>
      </p:sp>
      <p:sp>
        <p:nvSpPr>
          <p:cNvPr id="13329" name="Text Box 17"/>
          <p:cNvSpPr txBox="1">
            <a:spLocks noChangeArrowheads="1"/>
          </p:cNvSpPr>
          <p:nvPr/>
        </p:nvSpPr>
        <p:spPr bwMode="auto">
          <a:xfrm>
            <a:off x="381000" y="381000"/>
            <a:ext cx="3048000" cy="2392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HOW USEFUL IS THIS SOURCE AS HISTORICAL EVIDENCE:</a:t>
            </a:r>
          </a:p>
          <a:p>
            <a:pPr eaLnBrk="1" hangingPunct="1">
              <a:spcBef>
                <a:spcPct val="50000"/>
              </a:spcBef>
            </a:pPr>
            <a:r>
              <a:rPr lang="en-US" sz="1600" b="1"/>
              <a:t>i.  What do we learn from it about the period being studied?</a:t>
            </a:r>
          </a:p>
          <a:p>
            <a:pPr eaLnBrk="1" hangingPunct="1">
              <a:spcBef>
                <a:spcPct val="50000"/>
              </a:spcBef>
            </a:pPr>
            <a:r>
              <a:rPr lang="en-US" sz="1600" b="1"/>
              <a:t>ii. How reliable is this source?</a:t>
            </a:r>
          </a:p>
        </p:txBody>
      </p:sp>
    </p:spTree>
    <p:extLst>
      <p:ext uri="{BB962C8B-B14F-4D97-AF65-F5344CB8AC3E}">
        <p14:creationId xmlns:p14="http://schemas.microsoft.com/office/powerpoint/2010/main" val="1312521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edge">
                                      <p:cBhvr>
                                        <p:cTn id="7" dur="20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left)">
                                      <p:cBhvr>
                                        <p:cTn id="12" dur="5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p:cTn id="17" dur="1000" fill="hold"/>
                                        <p:tgtEl>
                                          <p:spTgt spid="13323"/>
                                        </p:tgtEl>
                                        <p:attrNameLst>
                                          <p:attrName>ppt_x</p:attrName>
                                        </p:attrNameLst>
                                      </p:cBhvr>
                                      <p:tavLst>
                                        <p:tav tm="0">
                                          <p:val>
                                            <p:strVal val="#ppt_x-.2"/>
                                          </p:val>
                                        </p:tav>
                                        <p:tav tm="100000">
                                          <p:val>
                                            <p:strVal val="#ppt_x"/>
                                          </p:val>
                                        </p:tav>
                                      </p:tavLst>
                                    </p:anim>
                                    <p:anim calcmode="lin" valueType="num">
                                      <p:cBhvr>
                                        <p:cTn id="18" dur="10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3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wipe(down)">
                                      <p:cBhvr>
                                        <p:cTn id="24" dur="500"/>
                                        <p:tgtEl>
                                          <p:spTgt spid="133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3327"/>
                                        </p:tgtEl>
                                        <p:attrNameLst>
                                          <p:attrName>style.visibility</p:attrName>
                                        </p:attrNameLst>
                                      </p:cBhvr>
                                      <p:to>
                                        <p:strVal val="visible"/>
                                      </p:to>
                                    </p:set>
                                    <p:animEffect transition="in" filter="wheel(4)">
                                      <p:cBhvr>
                                        <p:cTn id="29" dur="2000"/>
                                        <p:tgtEl>
                                          <p:spTgt spid="133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326"/>
                                        </p:tgtEl>
                                        <p:attrNameLst>
                                          <p:attrName>style.visibility</p:attrName>
                                        </p:attrNameLst>
                                      </p:cBhvr>
                                      <p:to>
                                        <p:strVal val="visible"/>
                                      </p:to>
                                    </p:set>
                                    <p:animEffect transition="in" filter="wipe(up)">
                                      <p:cBhvr>
                                        <p:cTn id="34" dur="500"/>
                                        <p:tgtEl>
                                          <p:spTgt spid="133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3328"/>
                                        </p:tgtEl>
                                        <p:attrNameLst>
                                          <p:attrName>style.visibility</p:attrName>
                                        </p:attrNameLst>
                                      </p:cBhvr>
                                      <p:to>
                                        <p:strVal val="visible"/>
                                      </p:to>
                                    </p:set>
                                    <p:animEffect transition="in" filter="checkerboard(across)">
                                      <p:cBhvr>
                                        <p:cTn id="39" dur="1000"/>
                                        <p:tgtEl>
                                          <p:spTgt spid="133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5" fill="hold" grpId="0" nodeType="clickEffect">
                                  <p:stCondLst>
                                    <p:cond delay="0"/>
                                  </p:stCondLst>
                                  <p:childTnLst>
                                    <p:set>
                                      <p:cBhvr>
                                        <p:cTn id="43" dur="1" fill="hold">
                                          <p:stCondLst>
                                            <p:cond delay="0"/>
                                          </p:stCondLst>
                                        </p:cTn>
                                        <p:tgtEl>
                                          <p:spTgt spid="13329"/>
                                        </p:tgtEl>
                                        <p:attrNameLst>
                                          <p:attrName>style.visibility</p:attrName>
                                        </p:attrNameLst>
                                      </p:cBhvr>
                                      <p:to>
                                        <p:strVal val="visible"/>
                                      </p:to>
                                    </p:set>
                                    <p:animEffect transition="in" filter="checkerboard(down)">
                                      <p:cBhvr>
                                        <p:cTn id="44" dur="10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p:bldP spid="13322" grpId="0" animBg="1"/>
      <p:bldP spid="13323" grpId="0"/>
      <p:bldP spid="13326" grpId="0" animBg="1"/>
      <p:bldP spid="13327" grpId="0"/>
      <p:bldP spid="13328" grpId="0" animBg="1"/>
      <p:bldP spid="133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solidFill>
              </a:rPr>
              <a:t>TURNING TIDES OF 1917…KIND OF</a:t>
            </a:r>
            <a:endParaRPr lang="en-CA" b="1" dirty="0">
              <a:solidFill>
                <a:schemeClr val="tx1"/>
              </a:solidFill>
            </a:endParaRPr>
          </a:p>
        </p:txBody>
      </p:sp>
      <p:sp>
        <p:nvSpPr>
          <p:cNvPr id="3" name="Content Placeholder 2"/>
          <p:cNvSpPr>
            <a:spLocks noGrp="1"/>
          </p:cNvSpPr>
          <p:nvPr>
            <p:ph sz="quarter" idx="1"/>
          </p:nvPr>
        </p:nvSpPr>
        <p:spPr/>
        <p:txBody>
          <a:bodyPr/>
          <a:lstStyle/>
          <a:p>
            <a:pPr marL="0" indent="0">
              <a:buNone/>
            </a:pPr>
            <a:endParaRPr lang="en-US" b="1" i="1" u="sng" dirty="0" smtClean="0"/>
          </a:p>
          <a:p>
            <a:pPr marL="0" indent="0">
              <a:buNone/>
            </a:pPr>
            <a:r>
              <a:rPr lang="en-US" b="1" i="1" u="sng" dirty="0" smtClean="0"/>
              <a:t>Eastern Front</a:t>
            </a:r>
          </a:p>
          <a:p>
            <a:r>
              <a:rPr lang="en-US" dirty="0" smtClean="0"/>
              <a:t>Russian Revolution leads to Russian withdrawal from WWI</a:t>
            </a:r>
          </a:p>
          <a:p>
            <a:r>
              <a:rPr lang="en-US" i="1" dirty="0" smtClean="0"/>
              <a:t>What’s the benefit for Germany??</a:t>
            </a:r>
          </a:p>
          <a:p>
            <a:endParaRPr lang="en-US" i="1" dirty="0"/>
          </a:p>
          <a:p>
            <a:pPr marL="0" indent="0">
              <a:buNone/>
            </a:pPr>
            <a:r>
              <a:rPr lang="en-US" b="1" i="1" u="sng" dirty="0" smtClean="0"/>
              <a:t>Western Front</a:t>
            </a:r>
          </a:p>
          <a:p>
            <a:r>
              <a:rPr lang="en-US" dirty="0" smtClean="0"/>
              <a:t>United States joined late WWI</a:t>
            </a:r>
          </a:p>
          <a:p>
            <a:r>
              <a:rPr lang="en-US" i="1" dirty="0" smtClean="0"/>
              <a:t>What’s the benefit for the Triple Entente forces??</a:t>
            </a:r>
            <a:endParaRPr lang="en-CA" i="1" dirty="0"/>
          </a:p>
        </p:txBody>
      </p:sp>
    </p:spTree>
    <p:extLst>
      <p:ext uri="{BB962C8B-B14F-4D97-AF65-F5344CB8AC3E}">
        <p14:creationId xmlns:p14="http://schemas.microsoft.com/office/powerpoint/2010/main" val="362251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GUILT CLAUSE</a:t>
            </a:r>
            <a:endParaRPr lang="en-CA" b="1" dirty="0">
              <a:solidFill>
                <a:schemeClr val="tx1"/>
              </a:solidFill>
            </a:endParaRPr>
          </a:p>
        </p:txBody>
      </p:sp>
      <p:sp>
        <p:nvSpPr>
          <p:cNvPr id="3" name="Content Placeholder 2"/>
          <p:cNvSpPr>
            <a:spLocks noGrp="1"/>
          </p:cNvSpPr>
          <p:nvPr>
            <p:ph sz="quarter" idx="1"/>
          </p:nvPr>
        </p:nvSpPr>
        <p:spPr/>
        <p:txBody>
          <a:bodyPr/>
          <a:lstStyle/>
          <a:p>
            <a:endParaRPr lang="en-CA" dirty="0" smtClean="0"/>
          </a:p>
          <a:p>
            <a:r>
              <a:rPr lang="en-CA" dirty="0" smtClean="0"/>
              <a:t>11</a:t>
            </a:r>
            <a:r>
              <a:rPr lang="en-CA" dirty="0"/>
              <a:t>. Germany was to sign </a:t>
            </a:r>
            <a:r>
              <a:rPr lang="en-CA" dirty="0" smtClean="0"/>
              <a:t>the </a:t>
            </a:r>
            <a:r>
              <a:rPr lang="en-CA" b="1" i="1" dirty="0"/>
              <a:t>Guilt Clause </a:t>
            </a:r>
            <a:r>
              <a:rPr lang="en-CA" dirty="0"/>
              <a:t> which says WW1 was </a:t>
            </a:r>
            <a:r>
              <a:rPr lang="en-CA" b="1" i="1" dirty="0"/>
              <a:t>entirely their fault</a:t>
            </a:r>
            <a:r>
              <a:rPr lang="en-CA" b="1" i="1" dirty="0" smtClean="0"/>
              <a:t>.</a:t>
            </a:r>
          </a:p>
          <a:p>
            <a:endParaRPr lang="en-US" b="1" i="1" dirty="0"/>
          </a:p>
          <a:p>
            <a:r>
              <a:rPr lang="en-US" b="1" i="1" dirty="0" smtClean="0"/>
              <a:t>Had</a:t>
            </a:r>
            <a:r>
              <a:rPr lang="en-US" dirty="0" smtClean="0"/>
              <a:t> to sign, or war was back on</a:t>
            </a:r>
            <a:endParaRPr lang="en-CA" dirty="0"/>
          </a:p>
          <a:p>
            <a:pPr marL="0" indent="0">
              <a:buNone/>
            </a:pPr>
            <a:endParaRPr lang="en-US" dirty="0" smtClean="0"/>
          </a:p>
          <a:p>
            <a:pPr marL="0" indent="0" algn="ctr">
              <a:buNone/>
            </a:pPr>
            <a:r>
              <a:rPr lang="en-US" i="1" dirty="0" smtClean="0"/>
              <a:t>Why is this POTENTIALLY a bit unfair??</a:t>
            </a:r>
          </a:p>
        </p:txBody>
      </p:sp>
    </p:spTree>
    <p:extLst>
      <p:ext uri="{BB962C8B-B14F-4D97-AF65-F5344CB8AC3E}">
        <p14:creationId xmlns:p14="http://schemas.microsoft.com/office/powerpoint/2010/main" val="173782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so2C3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441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5"/>
          <p:cNvSpPr>
            <a:spLocks noChangeArrowheads="1" noChangeShapeType="1" noTextEdit="1"/>
          </p:cNvSpPr>
          <p:nvPr/>
        </p:nvSpPr>
        <p:spPr bwMode="auto">
          <a:xfrm>
            <a:off x="533400" y="381000"/>
            <a:ext cx="1371600" cy="409575"/>
          </a:xfrm>
          <a:prstGeom prst="rect">
            <a:avLst/>
          </a:prstGeom>
        </p:spPr>
        <p:txBody>
          <a:bodyPr wrap="none" fromWordArt="1">
            <a:prstTxWarp prst="textPlain">
              <a:avLst>
                <a:gd name="adj" fmla="val 50000"/>
              </a:avLst>
            </a:prstTxWarp>
          </a:bodyPr>
          <a:lstStyle/>
          <a:p>
            <a:pPr algn="ctr"/>
            <a:r>
              <a:rPr lang="en-CA" sz="2800" b="1" kern="10" spc="560">
                <a:ln w="9525">
                  <a:solidFill>
                    <a:srgbClr val="800000"/>
                  </a:solidFill>
                  <a:round/>
                  <a:headEnd/>
                  <a:tailEnd/>
                </a:ln>
                <a:solidFill>
                  <a:srgbClr val="800000"/>
                </a:solidFill>
                <a:effectLst>
                  <a:outerShdw dist="45791" dir="3378596" algn="ctr" rotWithShape="0">
                    <a:srgbClr val="4D4D4D">
                      <a:alpha val="79999"/>
                    </a:srgbClr>
                  </a:outerShdw>
                </a:effectLst>
                <a:latin typeface="Arial Narrow"/>
              </a:rPr>
              <a:t>Source 3:</a:t>
            </a:r>
          </a:p>
        </p:txBody>
      </p:sp>
      <p:sp>
        <p:nvSpPr>
          <p:cNvPr id="14340" name="Text Box 6"/>
          <p:cNvSpPr txBox="1">
            <a:spLocks noChangeArrowheads="1"/>
          </p:cNvSpPr>
          <p:nvPr/>
        </p:nvSpPr>
        <p:spPr bwMode="auto">
          <a:xfrm>
            <a:off x="3048000" y="6019800"/>
            <a:ext cx="3124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FINISHING TOUCH</a:t>
            </a:r>
          </a:p>
        </p:txBody>
      </p:sp>
      <p:sp>
        <p:nvSpPr>
          <p:cNvPr id="14341" name="Text Box 7"/>
          <p:cNvSpPr txBox="1">
            <a:spLocks noChangeArrowheads="1"/>
          </p:cNvSpPr>
          <p:nvPr/>
        </p:nvSpPr>
        <p:spPr bwMode="auto">
          <a:xfrm>
            <a:off x="304800" y="898525"/>
            <a:ext cx="2133600" cy="3673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Arial Narrow" pitchFamily="34" charset="0"/>
              </a:rPr>
              <a:t>Describe the scene shown, what is the storyline?</a:t>
            </a:r>
          </a:p>
          <a:p>
            <a:pPr eaLnBrk="1" hangingPunct="1">
              <a:spcBef>
                <a:spcPct val="50000"/>
              </a:spcBef>
              <a:buFontTx/>
              <a:buAutoNum type="arabicPeriod"/>
            </a:pPr>
            <a:r>
              <a:rPr lang="en-US" b="1">
                <a:latin typeface="Arial Narrow" pitchFamily="34" charset="0"/>
              </a:rPr>
              <a:t>Then, assess the individual features in the cartoon.</a:t>
            </a:r>
          </a:p>
          <a:p>
            <a:pPr eaLnBrk="1" hangingPunct="1">
              <a:spcBef>
                <a:spcPct val="50000"/>
              </a:spcBef>
              <a:buFontTx/>
              <a:buAutoNum type="arabicPeriod"/>
            </a:pPr>
            <a:r>
              <a:rPr lang="en-US" b="1">
                <a:latin typeface="Arial Narrow" pitchFamily="34" charset="0"/>
              </a:rPr>
              <a:t>Then, identify the political message intended by the cartoonist.</a:t>
            </a:r>
          </a:p>
        </p:txBody>
      </p:sp>
      <p:sp>
        <p:nvSpPr>
          <p:cNvPr id="14344" name="Text Box 8"/>
          <p:cNvSpPr txBox="1">
            <a:spLocks noChangeArrowheads="1"/>
          </p:cNvSpPr>
          <p:nvPr/>
        </p:nvSpPr>
        <p:spPr bwMode="auto">
          <a:xfrm>
            <a:off x="228600" y="5181600"/>
            <a:ext cx="2286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6600"/>
                </a:solidFill>
              </a:rPr>
              <a:t>‘Who’ / or, ‘what’ is the man representing?</a:t>
            </a:r>
          </a:p>
        </p:txBody>
      </p:sp>
      <p:sp>
        <p:nvSpPr>
          <p:cNvPr id="14345" name="Line 9"/>
          <p:cNvSpPr>
            <a:spLocks noChangeShapeType="1"/>
          </p:cNvSpPr>
          <p:nvPr/>
        </p:nvSpPr>
        <p:spPr bwMode="auto">
          <a:xfrm flipV="1">
            <a:off x="1905000" y="3276600"/>
            <a:ext cx="1981200" cy="19050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46" name="Text Box 10"/>
          <p:cNvSpPr txBox="1">
            <a:spLocks noChangeArrowheads="1"/>
          </p:cNvSpPr>
          <p:nvPr/>
        </p:nvSpPr>
        <p:spPr bwMode="auto">
          <a:xfrm>
            <a:off x="7391400" y="4860925"/>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chemeClr val="accent2"/>
                </a:solidFill>
              </a:rPr>
              <a:t>What does the plank represent</a:t>
            </a:r>
          </a:p>
        </p:txBody>
      </p:sp>
      <p:sp>
        <p:nvSpPr>
          <p:cNvPr id="14347" name="Line 11"/>
          <p:cNvSpPr>
            <a:spLocks noChangeShapeType="1"/>
          </p:cNvSpPr>
          <p:nvPr/>
        </p:nvSpPr>
        <p:spPr bwMode="auto">
          <a:xfrm flipH="1" flipV="1">
            <a:off x="6248400" y="4191000"/>
            <a:ext cx="1143000" cy="1143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48" name="Text Box 12"/>
          <p:cNvSpPr txBox="1">
            <a:spLocks noChangeArrowheads="1"/>
          </p:cNvSpPr>
          <p:nvPr/>
        </p:nvSpPr>
        <p:spPr bwMode="auto">
          <a:xfrm>
            <a:off x="7239000" y="2651125"/>
            <a:ext cx="1752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33"/>
                </a:solidFill>
              </a:rPr>
              <a:t>What is being represented by the ‘hand’? </a:t>
            </a:r>
          </a:p>
        </p:txBody>
      </p:sp>
      <p:sp>
        <p:nvSpPr>
          <p:cNvPr id="14349" name="Line 13"/>
          <p:cNvSpPr>
            <a:spLocks noChangeShapeType="1"/>
          </p:cNvSpPr>
          <p:nvPr/>
        </p:nvSpPr>
        <p:spPr bwMode="auto">
          <a:xfrm flipH="1" flipV="1">
            <a:off x="6553200" y="1676400"/>
            <a:ext cx="609600" cy="1295400"/>
          </a:xfrm>
          <a:prstGeom prst="line">
            <a:avLst/>
          </a:prstGeom>
          <a:noFill/>
          <a:ln w="381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50" name="Text Box 14"/>
          <p:cNvSpPr txBox="1">
            <a:spLocks noChangeArrowheads="1"/>
          </p:cNvSpPr>
          <p:nvPr/>
        </p:nvSpPr>
        <p:spPr bwMode="auto">
          <a:xfrm>
            <a:off x="7010400" y="304800"/>
            <a:ext cx="1905000" cy="19272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0000"/>
                </a:solidFill>
              </a:rPr>
              <a:t>What is the political message of this cartoon?</a:t>
            </a:r>
          </a:p>
        </p:txBody>
      </p:sp>
    </p:spTree>
    <p:extLst>
      <p:ext uri="{BB962C8B-B14F-4D97-AF65-F5344CB8AC3E}">
        <p14:creationId xmlns:p14="http://schemas.microsoft.com/office/powerpoint/2010/main" val="3881059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ssolve">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ipe(down)">
                                      <p:cBhvr>
                                        <p:cTn id="12" dur="5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dissolve">
                                      <p:cBhvr>
                                        <p:cTn id="17" dur="500"/>
                                        <p:tgtEl>
                                          <p:spTgt spid="143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wipe(down)">
                                      <p:cBhvr>
                                        <p:cTn id="22" dur="500"/>
                                        <p:tgtEl>
                                          <p:spTgt spid="143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8"/>
                                        </p:tgtEl>
                                        <p:attrNameLst>
                                          <p:attrName>style.visibility</p:attrName>
                                        </p:attrNameLst>
                                      </p:cBhvr>
                                      <p:to>
                                        <p:strVal val="visible"/>
                                      </p:to>
                                    </p:set>
                                    <p:animEffect transition="in" filter="dissolve">
                                      <p:cBhvr>
                                        <p:cTn id="27" dur="500"/>
                                        <p:tgtEl>
                                          <p:spTgt spid="143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49"/>
                                        </p:tgtEl>
                                        <p:attrNameLst>
                                          <p:attrName>style.visibility</p:attrName>
                                        </p:attrNameLst>
                                      </p:cBhvr>
                                      <p:to>
                                        <p:strVal val="visible"/>
                                      </p:to>
                                    </p:set>
                                    <p:animEffect transition="in" filter="wipe(down)">
                                      <p:cBhvr>
                                        <p:cTn id="32" dur="500"/>
                                        <p:tgtEl>
                                          <p:spTgt spid="143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wheel(8)">
                                      <p:cBhvr>
                                        <p:cTn id="37" dur="20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animBg="1"/>
      <p:bldP spid="14346" grpId="0"/>
      <p:bldP spid="14347" grpId="0" animBg="1"/>
      <p:bldP spid="14348" grpId="0"/>
      <p:bldP spid="14349" grpId="0" animBg="1"/>
      <p:bldP spid="143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p:cNvSpPr>
            <a:spLocks noChangeArrowheads="1" noChangeShapeType="1" noTextEdit="1"/>
          </p:cNvSpPr>
          <p:nvPr/>
        </p:nvSpPr>
        <p:spPr bwMode="auto">
          <a:xfrm>
            <a:off x="685800" y="571500"/>
            <a:ext cx="1628775"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CA" sz="2800" b="1"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Source 5:</a:t>
            </a:r>
          </a:p>
        </p:txBody>
      </p:sp>
      <p:sp>
        <p:nvSpPr>
          <p:cNvPr id="17413" name="Text Box 5"/>
          <p:cNvSpPr txBox="1">
            <a:spLocks noChangeArrowheads="1"/>
          </p:cNvSpPr>
          <p:nvPr/>
        </p:nvSpPr>
        <p:spPr bwMode="auto">
          <a:xfrm>
            <a:off x="533400" y="457200"/>
            <a:ext cx="80772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imes New Roman" pitchFamily="18" charset="0"/>
              </a:rPr>
              <a:t>                                        Vengeance! German Nation</a:t>
            </a:r>
          </a:p>
          <a:p>
            <a:pPr eaLnBrk="1" hangingPunct="1">
              <a:spcBef>
                <a:spcPct val="50000"/>
              </a:spcBef>
            </a:pPr>
            <a:r>
              <a:rPr lang="en-US" sz="2400">
                <a:latin typeface="Times New Roman" pitchFamily="18" charset="0"/>
              </a:rPr>
              <a:t>Today in the Hall of Mirrors of Versailles the disgraceful Treaty is being signed. Do not forget it! The German people will with unceasing labour press forward to reconquer the place among nations to which it is entitled. Then will come the vengeance for the shame of 1919.</a:t>
            </a:r>
          </a:p>
          <a:p>
            <a:pPr eaLnBrk="1" hangingPunct="1">
              <a:spcBef>
                <a:spcPct val="50000"/>
              </a:spcBef>
            </a:pPr>
            <a:r>
              <a:rPr lang="en-US" sz="2000" b="1" i="1">
                <a:latin typeface="Times New Roman" pitchFamily="18" charset="0"/>
              </a:rPr>
              <a:t>From the ‘Deutsche Zeitung’  [‘The German Express’] newspaper.</a:t>
            </a:r>
          </a:p>
        </p:txBody>
      </p:sp>
      <p:sp>
        <p:nvSpPr>
          <p:cNvPr id="17414" name="WordArt 6"/>
          <p:cNvSpPr>
            <a:spLocks noChangeArrowheads="1" noChangeShapeType="1" noTextEdit="1"/>
          </p:cNvSpPr>
          <p:nvPr/>
        </p:nvSpPr>
        <p:spPr bwMode="auto">
          <a:xfrm>
            <a:off x="676275" y="3838575"/>
            <a:ext cx="1381125" cy="35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CA" sz="2400" b="1"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Source 7:</a:t>
            </a:r>
          </a:p>
        </p:txBody>
      </p:sp>
      <p:sp>
        <p:nvSpPr>
          <p:cNvPr id="17415" name="Text Box 7"/>
          <p:cNvSpPr txBox="1">
            <a:spLocks noChangeArrowheads="1"/>
          </p:cNvSpPr>
          <p:nvPr/>
        </p:nvSpPr>
        <p:spPr bwMode="auto">
          <a:xfrm>
            <a:off x="533400" y="4298950"/>
            <a:ext cx="80010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Only fools, liars and criminals could hope for mercy from the enemy. In these nights hatred grew in me, hatred for those responsible for the dead.</a:t>
            </a:r>
          </a:p>
          <a:p>
            <a:pPr eaLnBrk="1" hangingPunct="1">
              <a:spcBef>
                <a:spcPct val="50000"/>
              </a:spcBef>
            </a:pPr>
            <a:r>
              <a:rPr lang="en-US" sz="2000" b="1" i="1">
                <a:latin typeface="Times New Roman" pitchFamily="18" charset="0"/>
              </a:rPr>
              <a:t>By Adolf Hitler, who had served in the army and became a future leader of Germany</a:t>
            </a:r>
          </a:p>
        </p:txBody>
      </p:sp>
    </p:spTree>
    <p:extLst>
      <p:ext uri="{BB962C8B-B14F-4D97-AF65-F5344CB8AC3E}">
        <p14:creationId xmlns:p14="http://schemas.microsoft.com/office/powerpoint/2010/main" val="4237441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heel(8)">
                                      <p:cBhvr>
                                        <p:cTn id="12" dur="20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edge">
                                      <p:cBhvr>
                                        <p:cTn id="17" dur="20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wheel(8)">
                                      <p:cBhvr>
                                        <p:cTn id="22"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p:bldP spid="17414" grpId="0" animBg="1"/>
      <p:bldP spid="174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COOL FACTS</a:t>
            </a:r>
            <a:endParaRPr lang="en-CA" b="1" dirty="0">
              <a:solidFill>
                <a:schemeClr val="tx1"/>
              </a:solidFill>
            </a:endParaRPr>
          </a:p>
        </p:txBody>
      </p:sp>
      <p:sp>
        <p:nvSpPr>
          <p:cNvPr id="3" name="Content Placeholder 2"/>
          <p:cNvSpPr>
            <a:spLocks noGrp="1"/>
          </p:cNvSpPr>
          <p:nvPr>
            <p:ph sz="quarter" idx="1"/>
          </p:nvPr>
        </p:nvSpPr>
        <p:spPr/>
        <p:txBody>
          <a:bodyPr/>
          <a:lstStyle/>
          <a:p>
            <a:r>
              <a:rPr lang="en-US" dirty="0" smtClean="0"/>
              <a:t>Treaty was signed on June 28, 1919</a:t>
            </a:r>
          </a:p>
          <a:p>
            <a:pPr lvl="1"/>
            <a:r>
              <a:rPr lang="en-US" dirty="0" smtClean="0"/>
              <a:t>Borden was among the signers…against the US objection</a:t>
            </a:r>
          </a:p>
          <a:p>
            <a:pPr lvl="1"/>
            <a:r>
              <a:rPr lang="en-US" i="1" dirty="0" smtClean="0"/>
              <a:t>Why object??</a:t>
            </a:r>
          </a:p>
          <a:p>
            <a:pPr marL="320040" lvl="1" indent="0">
              <a:buNone/>
            </a:pPr>
            <a:endParaRPr lang="en-US" i="1" dirty="0" smtClean="0"/>
          </a:p>
          <a:p>
            <a:r>
              <a:rPr lang="en-US" dirty="0" smtClean="0"/>
              <a:t>Borden </a:t>
            </a:r>
            <a:r>
              <a:rPr lang="en-US" u="sng" dirty="0" smtClean="0"/>
              <a:t>actually</a:t>
            </a:r>
            <a:r>
              <a:rPr lang="en-US" dirty="0" smtClean="0"/>
              <a:t> insisted that they delay the signing so the Canadian Parliament could debate its validity</a:t>
            </a:r>
          </a:p>
          <a:p>
            <a:endParaRPr lang="en-US" dirty="0" smtClean="0"/>
          </a:p>
          <a:p>
            <a:r>
              <a:rPr lang="en-US" dirty="0" smtClean="0"/>
              <a:t>Lloyd George – </a:t>
            </a:r>
            <a:r>
              <a:rPr lang="en-US" i="1" dirty="0" smtClean="0"/>
              <a:t>“We shall have to fight another war all over again in 25 years at 3 times the cost.”</a:t>
            </a:r>
            <a:endParaRPr lang="en-CA" dirty="0"/>
          </a:p>
        </p:txBody>
      </p:sp>
    </p:spTree>
    <p:extLst>
      <p:ext uri="{BB962C8B-B14F-4D97-AF65-F5344CB8AC3E}">
        <p14:creationId xmlns:p14="http://schemas.microsoft.com/office/powerpoint/2010/main" val="42752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HUNDRED DAY OFFENSIVE</a:t>
            </a:r>
            <a:endParaRPr lang="en-CA" b="1" dirty="0">
              <a:solidFill>
                <a:schemeClr val="tx1"/>
              </a:solidFill>
            </a:endParaRPr>
          </a:p>
        </p:txBody>
      </p:sp>
      <p:sp>
        <p:nvSpPr>
          <p:cNvPr id="3" name="Content Placeholder 2"/>
          <p:cNvSpPr>
            <a:spLocks noGrp="1"/>
          </p:cNvSpPr>
          <p:nvPr>
            <p:ph sz="quarter" idx="1"/>
          </p:nvPr>
        </p:nvSpPr>
        <p:spPr>
          <a:xfrm>
            <a:off x="914400" y="1447800"/>
            <a:ext cx="7772400" cy="5149552"/>
          </a:xfrm>
        </p:spPr>
        <p:txBody>
          <a:bodyPr>
            <a:normAutofit/>
          </a:bodyPr>
          <a:lstStyle/>
          <a:p>
            <a:r>
              <a:rPr lang="en-US" dirty="0" smtClean="0"/>
              <a:t>Began August 8, 1918</a:t>
            </a:r>
          </a:p>
          <a:p>
            <a:r>
              <a:rPr lang="en-US" dirty="0" smtClean="0"/>
              <a:t>British Generals had the idea to break up the Canadians and mix them in w/ other regiments</a:t>
            </a:r>
          </a:p>
          <a:p>
            <a:pPr lvl="1"/>
            <a:r>
              <a:rPr lang="en-US" i="1" dirty="0" smtClean="0"/>
              <a:t>Why would they suggest this? (CAUSE)</a:t>
            </a:r>
          </a:p>
          <a:p>
            <a:r>
              <a:rPr lang="en-US" dirty="0" smtClean="0"/>
              <a:t>Currie insisted nothing changed (and won the argument) </a:t>
            </a:r>
          </a:p>
          <a:p>
            <a:pPr lvl="1"/>
            <a:r>
              <a:rPr lang="en-US" i="1" dirty="0" smtClean="0"/>
              <a:t>With Currie in charge, what would that imply about how Canadians were fighting??</a:t>
            </a:r>
          </a:p>
        </p:txBody>
      </p:sp>
      <p:sp>
        <p:nvSpPr>
          <p:cNvPr id="4" name="AutoShape 2" descr="data:image/jpeg;base64,/9j/4AAQSkZJRgABAQAAAQABAAD/2wCEAAkGBxQTEhQUExQVFBQVGBgVGBgXGBgYFRgYFxUXFxQXFxcYHCggGBolHBQVITEhJSkrLi4uFx8zODMsNygtLisBCgoKBQUFDgUFDisZExkrKysrKysrKysrKysrKysrKysrKysrKysrKysrKysrKysrKysrKysrKysrKysrKysrK//AABEIAMgA/AMBIgACEQEDEQH/xAAcAAACAwEBAQEAAAAAAAAAAAAEBQIDBgEABwj/xABAEAABAwIEAwYEAwcDAwUBAAABAAIRAyEEBRIxBkFREyJhcYGRMqGx8EJSwQcUFWJy0eEjgpKDsvEzQ1OT0hb/xAAUAQEAAAAAAAAAAAAAAAAAAAAA/8QAFBEBAAAAAAAAAAAAAAAAAAAAAP/aAAwDAQACEQMRAD8Az+AwWHDWdlThsNcNUF+0glwFzJ3WmwGH56bkyTzS/D4Vrm4Z3da7smNqMaLNe1o5gnUSHQTvLSmdWuGW5/UR9+6B/hqTRBHr7XkJhQpgnr9+SyzMeYaRcI2lmpa6eSB9iMCwjYSqqWGaDYf2ISvGcSta2Sh8sz9tTwKDV06YjYIbMKQ0kWQRzlo3KhXzNpFjugy+ZQ10EDzUaGKMBrYjbZRztus2XcmwBndA0pvLW9SoNzCdrFFYuhDbJXRwskkm/ggqzTGueI1QEgfg5M3K1DMva4ruKbhqV6tanTjk5zQfZAHlmXADaCuYrCgG59lfV4lwjR3XveP5KdRw9CG3SbH8R4d06BWaerqZHyJQaXLYA3nzRhrja0rCU+IWgbu/+t5/7QU0ynNqRd3qrdZ2BOk+z4PyQaOtfmQjGsgIFrwSB6orEMOmRugR5tWmQPVZ/HYW0o/OMTonqlbswBF90F/DTwXkOsPHqtc6izRsF80o4wdpZycvzhzQJMjoEHs2wxFbU2zREkLUZdmctieSzeMzemGFxPJJsr4iAF/qg0HEWPnnZZfE5wdMfNA5/nnauhuw+aSVMQUBFdxLpVj3nSqKDy5N8Lluvmgu4T4cfi3mLNG5++a1+N/Z3QBAgzF4MTvdT4QxLMGwseYvMmwVOdftKpNqkU2mo0ADUNpvMIHfCeUEUKU6jqaH9RDyTvA2+5TDMcgm7bJxkeAZQphlMQ0bCSQJMu0ye62fwiwR9d4hB8+dSLTpKKYyBdP8Vhg91hcc1TUycn/CBHVy8O/DKDq5YW3FvJbzC4KBCEx2CvsIQY2m1w3k+atpucNytK/DiNhPkgH5VqdMGNygVkAneUfhMSKe4gK12UxcW+/FJOJ8wZQbDpc9wlrAYMDdzj+Fo6oGmZZ2wNJLgGjckwB5krJY3i8U7UgJ/M+QPNtMd53mdIWUxePqVnTO20Wa3+hp2/qPeKGhrd7nmgaY3iOvV3e8g8p7Nn/GmZPq4pW6s8SdWifyANPuLn1K47EIVxLig5VqF25c7+ok/VVCmOiOo4ZpEEnVaAAuVMNGyAcUB0CsYXD4XEDpMj1abFQc7kqySgc5ZxFXoRpNhyF2/wDA2/46V9R4V4ypYoBjoZU5Ce66BJ0k84vpN/MXXxUVCraNQg6mmCLxttcbbHmCLhB9e4pLLG0k/osRm9UxDVdhcacS0Pc6SLEcwfHzQGaVg2yCnKsA7WCmGayBe0KzIcW0DvblA8SYsEgTsgXYrE2hLy5ecSVHSgjN0ZhMGahgIUsKOy6o5hmDCB3S4b0tmbozJm6KgabyVfhM21tgC8blB13lrwYk7yEH1GllTH0oIFxzXxXivK20sS9jbDePNbXD8chlPS4HULeC+f55izXrOqHmg/QOHrmd+iL0auaUUnDVDRIMAewk+8p/hcNpCD2HwwaiCoVXQhBj28zdAcFIsB3VVKqDdWSgGxFGxhRogQEY5kpZiabg4aduaBfxPmDcPRdUImIDW83PPwt9T8pK+I47Evrve97pky48nEbAdGjYBbj9q+KOulRB2br9XlzZ9GscP96wdcwIQVVK0WGypbSJKJw2FLzCNLww6aYDnixd+Fvh4lBQMqtJIA6kwFbQo0gQBqqEwIaJufHb5qTaEmXkuPjy8hsPRM8t0se1zth8vG6COKy+pTDXU6b3EfEGtJII2MgfCL3VGEoOJLXBoqGS1puGwSDqg2vyN+cLQY/DuqA9lVptcdj3g8NkSWuvpFhynxEwR6LRTZ33Ug7ZpawBxHPW8ATed5QZWvIJD6LJFjBIKFqNpn8zD/Ncf8gnuJqh7iQQ5uwI5xvfmZKBr0AUCWtQLVSHQjq1Et2uOn9uiCqDogY5bii0kj8TSCP5hcH2BRdDCl7wXecJdlNMuqNaBJJEfP8ASVqMVTNNtx3uUIF+YUtLJaISCo4k3MpnjsQSLmUsiSgKwOEL9gmv8H07mCoZNims80zFft3afmgzz3tDk9w7GPaALnoENnmTNYwubyUOBsW1taHx4EoG2Cyx9MnU0gORz3U4i1rynfEeYUxRNxqi0b+C+XV6lR0mTCC/OIc6AUP+6oFryDdMmukCEH2vIMO/uGDpgQfRa0BUZfQaxga3YWCIcEFGINisdicQ3WfA/qtdixYhZPF4eD4ICKedtaIM+ijguIHucS27RyO/oUt/h7HdR6p9k2WsbcDZA3o5gCJgg9FUMQSbggIynTCt7MFB8l/axQIxVB5+F1OAfFrnT8iPdYnEUtVxuNx+q+4ce8OnF4WKYmtRPaUx+a0Pp/7ht4gL4fUcWnYx6ggixBHIg2IQXMkMAbZz5vzDRY+RJt7qVOkAIA2RmW0O1J03PdaPUuMfNP8AKMPSLtOGaMTWb8VR8jDUjbpeo6+w92oFmX5DVqDURoZuXvsI6jmfPbxWgy/I6ESRUr7XHcpX6OJAd6OKZvwjaYDq9UvqWIdpDy0z+CjBbTtIBhxjcmyDzPPsG1xLy17rf+o8kEg31UhN+c6UBmAxOHw/w08NQvFiC6YtIY259T5qWaZl27Ozc+mC4WHZvcARz1AwNufskDOOsNTkUnMZJmG0XkeP5PfxVbv2h0hOk1dTjLiKQj0Dq1kHThmtaezq4WoYuHy0WPImm7qiTgMPGmvhX6udTCva8D/ph2qf+mUE/wDaRTm3aRMmaTelwP8AWMecK2nx9hzYloGxLqT9UeYDv12QKcxyXDu0nC4plUOJbpfDKjHaSWh4MROkiSBeBzWRzbBupPLXDSQS1wPJzTBX0PH47AY1obU7PUbB7KjWvbvE9qGuI27ul3lZZLOsjLGwyoKzGuADoLXhsQA5juQ2lpIsLjZAFw1VayrrdsAQPM2+kpvnWYtfAZcdf7KWRcOl7Q4/Dy8UfjMsAMAbIMpiaBImEIBy5rWPwwAhyVOoNa+Y2QBMy98SQQEbgnmnfmm1auCyBc+CBwtDVuLoAszzR9WxsFLJMldVO8DeVPH4EtMi56DdaLhmjWpiXMieqCLOGCSC57i3oStXhuGWFkaQRHRV08U4uHdstZg6ndCD5tmnAl5bYLPYvIa1J2lveG8r7maQI81kM3oAVCNvsoNjgq8mByN0whV0MK1mw3VrigqqslZXP6ZDTFlrNSR58Jagw783qNOwt5rScO5q+pPdj1WIxtW5Wv8A2fuBpunr/dBrsLUJN0eEE9wEFWNxQsEBYKx/GnArMUTWowysbvbs2r4/y1P5tjseo14cuVHECQg+TYHL6TBVoUadbD1QGipVq96qJJBFNgJGot1QQAIM3F1TjM/bQb2GGYGx+FhNjaddQXc6d4PqUX+0TPMRNRrWaGkNYKo+MNMl7AeUwL7i45rP5BlZ0zBJNz63QJ82xNapOt7oN4Hdb7Df1lJjSK1Oa5PWLj3THpCUYrLH0/iHzQKHUio9mU2wuF1GIUsVg9G4sgTGmo6Uc1mowGyUSMtIIkeyBSaaswNXRUaSCWyNTRu4SJb6iVqP4MNGptwBz3QLcplzX8ryPGwb9T7IHWW8RMaA24HIbny8U7p1g8FxXMDwzSDATdxE+SrFLSS3kLIFGYUy42sOqWVWyYK2WAwwqyBsClGc5OWVBezv0QGZVhGFkQIQmKy9xd/pjb0TbI8sL23Nh8locBgm0ydUEcp5IMfk+XkVpqtPrstnVawMnqvVqTDUERMTC9mTQ1kjyQZqpmzGVQ0mCFpsDjGvFjMrMV+Ge3drkg9VHBYLE4U6SNTeomUG3qZmGNuYgLAZ7xLNU6QCICeNwb8U06paNuhQlXgtrTAv5m6D6kVW4qTnKslBRVBVGLoy0hFBplTLUGMdw+wgyw81ZkGENEuaARdazQuNpBBVSaSRKL7ELkQpygkF0FRBUwgW8TZEzF4d9E90mC13RzSHD0MQfAlK6WXMphwDdoH37J/mGOFFmp20hvqdp6f5Sw1w/UQIkxHT7lBis9xFQy2kyXXJd+Fom1+ZWMxmBruf33lzfb00j+y+vVMMACIQP7k0m4sg+b5Fk1TWPyzef0TvivISKOpo5ff1W1w+Db+ECBayNzbBA0oPRB8IdlrhsRNt/mCVCkKwMSX+G/oIX05uUN1HTyNwRP8A4ReDwDWutTaDyI/vKDM8N4N76btQgEEX3v4dQqsbhy2gz+u1ugM/otni4ZYASd1lMfm2GYw9uXktc8tayNRO0knyHsEAbs4qsZHzQuFx5gyZJmUPnOPaCQL9ORg3EjrBSVuLCDT5fnwovdI7pj3RGLz5tVw6BY2pU1FE4aiRBQb7AZsKQPMH3UKmduqu7pLQLeJWdwbXOt9hN6WWFrJve8oGFOrpeHknVG5KuxmbNcIc4WWPzPE1RIvEeqEy/KatbS5xhvrsg+n8NY5r7bp/i6TSLrL5DRbTaA20bpnUzEh0chdAxo0NAsoVmyZXmY1paD1VT8e0WQaBchdXQg8AuOXSuSgGqkrrHFde4SvFwQSDiVbpXqbFYgg1WBRAUggBz2hrox0fTd6Co0n5SkmXVNTXmIAfpF5JhrZJ6XMei1ZaCCDzskDaIY0gCLk7RefnsgrLiVGqbFccTyVlNki+yDJZlxh+71m0ezdB3eLw49UmzTj2qze56DfyW2xeVUnP1Fonbw9llf8A+Qp1dbnMcwgnTytNigM4fzn95BqRpcYDokTFwfYp2+r7pdkmUsw9MsFzJMndEuddAPiiSsLmOW9rXrNLe9ILSDuHBhNvV11uMS+xHVKc3rtpYd1Ro/1XN0h0bGS0AHmYk+GnxQYXMyO1fzGoj2sEMWypMwTnFMm5fpbJQLB3Ubl51ua2fE+SDrXMBMMro6XByDQU2aLgTcBag1A2l3uiyQzlrXt1RE3/AERGf8QM7IhhknbwQMsDhW1nk2haR2WNZTsFiuDcyAjUbkrYZxnLG0jflZBlMrzF/bVGn4QbIvNMY4loYfOVmsJmQa5zgiMPnDXPmPBBqcvNSOoS/M8a4PMlOcorNe2EtzbLpqSOgQfUWrjyukqmqUEDiRMJZnGaGmxzgNgSu1CdYVWaYfVTcCNwUGNZxqSZTzh7PTWdJ5LK0uGLmyf8P5b2UiEG8biBCsbUlIiTZNsEUBjQpELgXSUHElxfadq/U2Kfd0OkXN9Vhcct07QmaN/0yRu2He2/yJQITUSnPeJGUBE3P1ReNxAYCfv7us8/E0WvL3NDn8pvHl0KDuKzLHVgP3ai5rdy98NnwaH/AFhKsbmuavsGuGjcDs5Pne6JzOrXfApl0nk2UBUyrGgSe0aPOPogmziyo1zRXpupu2MggE+BT6hmAeNQWXpEA6K3f87/AFRdHEsp2Hw8kDuvXBBPRZ7PM4bUoMpEQ6nUdEQdTSDJPQyfqp4jGSIF5IHv/gFZOtU75PUk/NBp8rotgK3MQ3SYSTD40xZVY3HmN0AGIqAOsrW5gY8UqqOkq+iEHqtQkqJJKu0qDmIJUcU5nwmFZiM1qvEOeShSFEhBJtUqWHrEFVBSQbrhTMXJ3mWasD7m8BYfKswDGxsl2YZk5zyQbIP0wQoOYptK65AvqUryqcS8aSja5SPMq0D1QQwzAr2MEqyg0QF6nSugJp0pRdBsFQpCyvaUBDXLpVLDdXEoOheImQdjb0K4gczzZlHSDd7yGtbMXcYEnkEGK4hBaxw/KY/t9EgyPBCq+XXA+a03ERlz52dv9+awuHxVSi8hpsfsQg+isq06IsBPVA182EEvd5BYLG5xVO8hKq2PfzJQazNWUnsL+fLqsfXxRPOVTUxjiIkwqAboH+CcdDnHcNdHtAKTVDdabh7BteCKgOlwDTp3AcQJHiCZ9FncfhTSq1Kbvipvcw+OlxEjwMT6oC8OWgJVjaklX0noXFvCAdGUGIIFHYZ6CZaq3BXuVTkFBCi5vX76K0hQcgrXlMBdDUEQFAtV4C4WIP1BSXai7SCjVCAOsVluJK+keo+q09ZZfiTAmqAB1B+aB5g/hHkFfTIkpVg2PDQN4CnlusPOqd0D1jFEggq1rlJt0EqQsrJQWMzKjRE1arGR+ZwB9t0mqcT9qIwrdc/jedDABMuMgnT4xf5oHeYZg2mOrjsP1Pgvn+MxDquMoOce7rLif6WEtA9QPZD0M5qve0VIc52oOcARPccbDkLALldx1Bw3YZ8JM/pPugeZvTDgXDbn4E/ofqsjmGCMrSMxWtutkHkR9QgcU3Vdo82nf06oMjimkJXWK0eJaDP3HmkuKohAqc26Ky/CanLwpJ/l9BtNodUlo5NHxu8hy80Gj4bwwb3j8Ij1IIIA63AQ/EWBp4mtVpugVgG1GPHPU3Z0bjUHBWZW+pVItpYBYDZo/UrmcUh++UXt/wDiLT/sfLfXvu9kHzTFMcxzmuEOaYI6FCOK+gcX5D2ze3oiXtHfaLl46gc3D5jyWBc33Fj4HoUEAjsC1AwmGXBAW9ipLEe6mqXU0ARYolqLcxQLEAuhTDFd2amKVptvG4n23jx2QUBi8WojQq3NQfplpVdR6S5fn1OtTbUpPD2GQCARsSDY33BQuNza0AoDsVWuVHCw4pC/Mx1RWX4om7Rbry8RPM+G6DSCkALBKczrhvmFHE8RUaQBq1Gt8DM+xgoGnm9Kq6adKo7xLC1vu8AILv4sUo4z4vdSpdlQDu3eL6QSWN6iNievJMcRid7NHg3/APX9vdA1x3bgXPIfXqUGc4c4K7Wg7E4x1SXAlrDINzGpxNzO480/y9rjRr1GFrP/AG2RpECQCC78NqggyIieSPxWMNTDsaTDvgcXGBIsHE9CLyqcZhCzC06ckue7VEbCJcPdw+fqGZy9kVesNO3i5oBnyDkTUBAPKSf8T6AIzAUNIqHmTp8Ybb/uLlKuWiRsAgV4OtofuBPsjqwBPetzn/KEx9EGYgHr06JfT7ctuCRy/wAH9EFuY6XuDA0vcbCLOHm7ZLMyyhzHhpfAMEktJ0g9S2x5nlbzTrK8M5h1kc4v9ENj6xbQfVdJc8k7Dme6IO4A8UEmZAacdmA9353nb+losPmrqeFo0TrruJf1Nx6JFhuKXigymxpc9oNxJhrT3SfAC1/BUYXLa9dwe8az+Vx+oQaahxB2p0Ydtp32Hmrqzg91jJaA0G9+tjyuVRXwBosaDpFapLRotpYI1O9AQB4uB8iMPS0gRyHJBVinkgQS2ZEglpncQetii+IclbWoOdUArVarGvo1tLKdVrg27KjmANqAkkXtfYEXor0+64x8MP8AQfF6xq903wF8K4Bx1MdqIvGkkDTGxEjUfSdkHyCtgXNcWuBa4bgiCjMBRhbfM8nxOn/T7PE0jfRWEVGjoyqIPus5WyxzZLWvGn4mOHfZ42s9v8wsgjoUKjFU+sYVD3uKDr2SoimoCoQmGAw2vdAL2a8GLRNyPUEmzHKatIyWkt3lBQGqp4XqbHOsASUX/DncxdB9B4Szqliqbm4ehUpU6cAS0NYZmzdJiQRceKOxeSTJLi0LTaQBAED5Jfmr+7HUoM1XotptIDQ4/mdf/wAei5Xw9Sp3TVDGdKTdJjb4jNvIBEV6UjdWYKzZPK3rMIPYHKaNHvNYNX5nd5x/3Okq+pXJm9vp9/ovVKlt/v7hDsBMff3yQdY3muVKReYOwufLor9MW/8AKLZhrR6n9B6IMPxVxG5g00gBEhxLZ8AG381k8yzvF4gAvdVcAA0bhvh8O5t1uvrONy6m+xptI8gT5z1V2XYdvZinABZYWsC2CCB0Nj5OhBg+DsBibvr62sa3TSa4R8R7xjfbmfzFO69Lp7c/RPMcZO3vy+zKXOb03lAtrAxG3j98kTkLxem7l3h5Hf5/Veq4efH7FlXSBa4Pv3fmOY8bSgZZxgmFtgTUghga4tMm0kg/D1WXz7LX1cO5lAtcaNQMcACPwtJMzeNX16LZl4qMcaZBO0oPI8EKTA0CZJLj1J3J80Gf4Y4Zs0OeWvZdzBs8REyIJaebevpO3wuBa3YBZDi3MXYOrSexpN9YP8ogVaZ6yD8x0WxxOKDsM6qw2cyWn+od028wgzFSp2tV9Q/Ce6zoGNJDT6mXf7vBQj28OYP38lLC0YbHL0V7KU35/cIINc0NMgwAZ8Rz3UeHMSztAwutUBpGCJknSCfWPdEsZJtfz25/3WQzDgF4c5+HqRJJAduLzGsFB9Ewo06qZMlpP1tbxsfUKyvh2uEOEj1BHkRcFYTh3EZgzEhmIpuqNdY1DBiBDTqG4sBtK3TXXQJMbkDTJaA72Dv7O9YPiUuw3DWvtNLqbSwF2h5LXwOjY+ey1sqqrhG1IDxMXBEhzT1a4XB+7oPmGKwwIsFLBVC0Gy2uJyxjXRXs157tZo7sk2FZv4XH8wsfDZeocM964t9QgT5HmR1QRK1zsAKw8CpYLI2N5CU0YzRyQZ1vC1OkJSfFEBxDWyAvoNekXtIFkDQyAAXugdVYAk7fQdVnM2x7DabBeXkGcrZjVgRTYZaZuCQ68RcSNvdcy3MpYQ8BrryAQYvaI8Lry8gMrYwQBN+Z8VfSxDRz5R/deXkBlCs0DUYvt5dV12Pb1C4vII/xBnUKk5pTa5rtQuQ0+vw/Mx/uPReXkAuIzVjKhY9w1Eah4tPMdV5ldjtiF5eQSfUAG4VFWq02J+4XF5Arw+Zfute7ppVb/wBLhutbh8bRI1NcLri8gz3EuJp4nTTn4CSfJ1o+XyVWW1HU6PYF80wdTRzaDMNnmJvC8vIJ1Ma3qLWVtLHid5XF5AYzGDr/AI9Vx2aNb5Tz+/BeXkBFDN6cXPLr9/YV/wDEKbtnLy8gq/fWg3MeqtOYNtBn7+i8vILaWOaRBgg2g7eV1PD120zAcdJ2aTt1g7xfbkvLyC2riCHBzbg79Qj6FYO+/kvLyBixwAQ2IzFjTBe0HxIC6v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xQTEhQUExQVFBQVGBgVGBgXGBgYFRgYFxUXFxQXFxcYHCggGBolHBQVITEhJSkrLi4uFx8zODMsNygtLisBCgoKBQUFDgUFDisZExkrKysrKysrKysrKysrKysrKysrKysrKysrKysrKysrKysrKysrKysrKysrKysrKysrK//AABEIAMgA/AMBIgACEQEDEQH/xAAcAAACAwEBAQEAAAAAAAAAAAAEBQIDBgEABwj/xABAEAABAwIEAwYEAwcDAwUBAAABAAIRAyEEBRIxBkFREyJhcYGRMqGx8EJSwQcUFWJy0eEjgpKDsvEzQ1OT0hb/xAAUAQEAAAAAAAAAAAAAAAAAAAAA/8QAFBEBAAAAAAAAAAAAAAAAAAAAAP/aAAwDAQACEQMRAD8Az+AwWHDWdlThsNcNUF+0glwFzJ3WmwGH56bkyTzS/D4Vrm4Z3da7smNqMaLNe1o5gnUSHQTvLSmdWuGW5/UR9+6B/hqTRBHr7XkJhQpgnr9+SyzMeYaRcI2lmpa6eSB9iMCwjYSqqWGaDYf2ISvGcSta2Sh8sz9tTwKDV06YjYIbMKQ0kWQRzlo3KhXzNpFjugy+ZQ10EDzUaGKMBrYjbZRztus2XcmwBndA0pvLW9SoNzCdrFFYuhDbJXRwskkm/ggqzTGueI1QEgfg5M3K1DMva4ruKbhqV6tanTjk5zQfZAHlmXADaCuYrCgG59lfV4lwjR3XveP5KdRw9CG3SbH8R4d06BWaerqZHyJQaXLYA3nzRhrja0rCU+IWgbu/+t5/7QU0ynNqRd3qrdZ2BOk+z4PyQaOtfmQjGsgIFrwSB6orEMOmRugR5tWmQPVZ/HYW0o/OMTonqlbswBF90F/DTwXkOsPHqtc6izRsF80o4wdpZycvzhzQJMjoEHs2wxFbU2zREkLUZdmctieSzeMzemGFxPJJsr4iAF/qg0HEWPnnZZfE5wdMfNA5/nnauhuw+aSVMQUBFdxLpVj3nSqKDy5N8Lluvmgu4T4cfi3mLNG5++a1+N/Z3QBAgzF4MTvdT4QxLMGwseYvMmwVOdftKpNqkU2mo0ADUNpvMIHfCeUEUKU6jqaH9RDyTvA2+5TDMcgm7bJxkeAZQphlMQ0bCSQJMu0ye62fwiwR9d4hB8+dSLTpKKYyBdP8Vhg91hcc1TUycn/CBHVy8O/DKDq5YW3FvJbzC4KBCEx2CvsIQY2m1w3k+atpucNytK/DiNhPkgH5VqdMGNygVkAneUfhMSKe4gK12UxcW+/FJOJ8wZQbDpc9wlrAYMDdzj+Fo6oGmZZ2wNJLgGjckwB5krJY3i8U7UgJ/M+QPNtMd53mdIWUxePqVnTO20Wa3+hp2/qPeKGhrd7nmgaY3iOvV3e8g8p7Nn/GmZPq4pW6s8SdWifyANPuLn1K47EIVxLig5VqF25c7+ok/VVCmOiOo4ZpEEnVaAAuVMNGyAcUB0CsYXD4XEDpMj1abFQc7kqySgc5ZxFXoRpNhyF2/wDA2/46V9R4V4ypYoBjoZU5Ce66BJ0k84vpN/MXXxUVCraNQg6mmCLxttcbbHmCLhB9e4pLLG0k/osRm9UxDVdhcacS0Pc6SLEcwfHzQGaVg2yCnKsA7WCmGayBe0KzIcW0DvblA8SYsEgTsgXYrE2hLy5ecSVHSgjN0ZhMGahgIUsKOy6o5hmDCB3S4b0tmbozJm6KgabyVfhM21tgC8blB13lrwYk7yEH1GllTH0oIFxzXxXivK20sS9jbDePNbXD8chlPS4HULeC+f55izXrOqHmg/QOHrmd+iL0auaUUnDVDRIMAewk+8p/hcNpCD2HwwaiCoVXQhBj28zdAcFIsB3VVKqDdWSgGxFGxhRogQEY5kpZiabg4aduaBfxPmDcPRdUImIDW83PPwt9T8pK+I47Evrve97pky48nEbAdGjYBbj9q+KOulRB2br9XlzZ9GscP96wdcwIQVVK0WGypbSJKJw2FLzCNLww6aYDnixd+Fvh4lBQMqtJIA6kwFbQo0gQBqqEwIaJufHb5qTaEmXkuPjy8hsPRM8t0se1zth8vG6COKy+pTDXU6b3EfEGtJII2MgfCL3VGEoOJLXBoqGS1puGwSDqg2vyN+cLQY/DuqA9lVptcdj3g8NkSWuvpFhynxEwR6LRTZ33Ug7ZpawBxHPW8ATed5QZWvIJD6LJFjBIKFqNpn8zD/Ncf8gnuJqh7iQQ5uwI5xvfmZKBr0AUCWtQLVSHQjq1Et2uOn9uiCqDogY5bii0kj8TSCP5hcH2BRdDCl7wXecJdlNMuqNaBJJEfP8ASVqMVTNNtx3uUIF+YUtLJaISCo4k3MpnjsQSLmUsiSgKwOEL9gmv8H07mCoZNims80zFft3afmgzz3tDk9w7GPaALnoENnmTNYwubyUOBsW1taHx4EoG2Cyx9MnU0gORz3U4i1rynfEeYUxRNxqi0b+C+XV6lR0mTCC/OIc6AUP+6oFryDdMmukCEH2vIMO/uGDpgQfRa0BUZfQaxga3YWCIcEFGINisdicQ3WfA/qtdixYhZPF4eD4ICKedtaIM+ijguIHucS27RyO/oUt/h7HdR6p9k2WsbcDZA3o5gCJgg9FUMQSbggIynTCt7MFB8l/axQIxVB5+F1OAfFrnT8iPdYnEUtVxuNx+q+4ce8OnF4WKYmtRPaUx+a0Pp/7ht4gL4fUcWnYx6ggixBHIg2IQXMkMAbZz5vzDRY+RJt7qVOkAIA2RmW0O1J03PdaPUuMfNP8AKMPSLtOGaMTWb8VR8jDUjbpeo6+w92oFmX5DVqDURoZuXvsI6jmfPbxWgy/I6ESRUr7XHcpX6OJAd6OKZvwjaYDq9UvqWIdpDy0z+CjBbTtIBhxjcmyDzPPsG1xLy17rf+o8kEg31UhN+c6UBmAxOHw/w08NQvFiC6YtIY259T5qWaZl27Ozc+mC4WHZvcARz1AwNufskDOOsNTkUnMZJmG0XkeP5PfxVbv2h0hOk1dTjLiKQj0Dq1kHThmtaezq4WoYuHy0WPImm7qiTgMPGmvhX6udTCva8D/ph2qf+mUE/wDaRTm3aRMmaTelwP8AWMecK2nx9hzYloGxLqT9UeYDv12QKcxyXDu0nC4plUOJbpfDKjHaSWh4MROkiSBeBzWRzbBupPLXDSQS1wPJzTBX0PH47AY1obU7PUbB7KjWvbvE9qGuI27ul3lZZLOsjLGwyoKzGuADoLXhsQA5juQ2lpIsLjZAFw1VayrrdsAQPM2+kpvnWYtfAZcdf7KWRcOl7Q4/Dy8UfjMsAMAbIMpiaBImEIBy5rWPwwAhyVOoNa+Y2QBMy98SQQEbgnmnfmm1auCyBc+CBwtDVuLoAszzR9WxsFLJMldVO8DeVPH4EtMi56DdaLhmjWpiXMieqCLOGCSC57i3oStXhuGWFkaQRHRV08U4uHdstZg6ndCD5tmnAl5bYLPYvIa1J2lveG8r7maQI81kM3oAVCNvsoNjgq8mByN0whV0MK1mw3VrigqqslZXP6ZDTFlrNSR58Jagw783qNOwt5rScO5q+pPdj1WIxtW5Wv8A2fuBpunr/dBrsLUJN0eEE9wEFWNxQsEBYKx/GnArMUTWowysbvbs2r4/y1P5tjseo14cuVHECQg+TYHL6TBVoUadbD1QGipVq96qJJBFNgJGot1QQAIM3F1TjM/bQb2GGYGx+FhNjaddQXc6d4PqUX+0TPMRNRrWaGkNYKo+MNMl7AeUwL7i45rP5BlZ0zBJNz63QJ82xNapOt7oN4Hdb7Df1lJjSK1Oa5PWLj3THpCUYrLH0/iHzQKHUio9mU2wuF1GIUsVg9G4sgTGmo6Uc1mowGyUSMtIIkeyBSaaswNXRUaSCWyNTRu4SJb6iVqP4MNGptwBz3QLcplzX8ryPGwb9T7IHWW8RMaA24HIbny8U7p1g8FxXMDwzSDATdxE+SrFLSS3kLIFGYUy42sOqWVWyYK2WAwwqyBsClGc5OWVBezv0QGZVhGFkQIQmKy9xd/pjb0TbI8sL23Nh8locBgm0ydUEcp5IMfk+XkVpqtPrstnVawMnqvVqTDUERMTC9mTQ1kjyQZqpmzGVQ0mCFpsDjGvFjMrMV+Ge3drkg9VHBYLE4U6SNTeomUG3qZmGNuYgLAZ7xLNU6QCICeNwb8U06paNuhQlXgtrTAv5m6D6kVW4qTnKslBRVBVGLoy0hFBplTLUGMdw+wgyw81ZkGENEuaARdazQuNpBBVSaSRKL7ELkQpygkF0FRBUwgW8TZEzF4d9E90mC13RzSHD0MQfAlK6WXMphwDdoH37J/mGOFFmp20hvqdp6f5Sw1w/UQIkxHT7lBis9xFQy2kyXXJd+Fom1+ZWMxmBruf33lzfb00j+y+vVMMACIQP7k0m4sg+b5Fk1TWPyzef0TvivISKOpo5ff1W1w+Db+ECBayNzbBA0oPRB8IdlrhsRNt/mCVCkKwMSX+G/oIX05uUN1HTyNwRP8A4ReDwDWutTaDyI/vKDM8N4N76btQgEEX3v4dQqsbhy2gz+u1ugM/otni4ZYASd1lMfm2GYw9uXktc8tayNRO0knyHsEAbs4qsZHzQuFx5gyZJmUPnOPaCQL9ORg3EjrBSVuLCDT5fnwovdI7pj3RGLz5tVw6BY2pU1FE4aiRBQb7AZsKQPMH3UKmduqu7pLQLeJWdwbXOt9hN6WWFrJve8oGFOrpeHknVG5KuxmbNcIc4WWPzPE1RIvEeqEy/KatbS5xhvrsg+n8NY5r7bp/i6TSLrL5DRbTaA20bpnUzEh0chdAxo0NAsoVmyZXmY1paD1VT8e0WQaBchdXQg8AuOXSuSgGqkrrHFde4SvFwQSDiVbpXqbFYgg1WBRAUggBz2hrox0fTd6Co0n5SkmXVNTXmIAfpF5JhrZJ6XMei1ZaCCDzskDaIY0gCLk7RefnsgrLiVGqbFccTyVlNki+yDJZlxh+71m0ezdB3eLw49UmzTj2qze56DfyW2xeVUnP1Fonbw9llf8A+Qp1dbnMcwgnTytNigM4fzn95BqRpcYDokTFwfYp2+r7pdkmUsw9MsFzJMndEuddAPiiSsLmOW9rXrNLe9ILSDuHBhNvV11uMS+xHVKc3rtpYd1Ro/1XN0h0bGS0AHmYk+GnxQYXMyO1fzGoj2sEMWypMwTnFMm5fpbJQLB3Ubl51ua2fE+SDrXMBMMro6XByDQU2aLgTcBag1A2l3uiyQzlrXt1RE3/AERGf8QM7IhhknbwQMsDhW1nk2haR2WNZTsFiuDcyAjUbkrYZxnLG0jflZBlMrzF/bVGn4QbIvNMY4loYfOVmsJmQa5zgiMPnDXPmPBBqcvNSOoS/M8a4PMlOcorNe2EtzbLpqSOgQfUWrjyukqmqUEDiRMJZnGaGmxzgNgSu1CdYVWaYfVTcCNwUGNZxqSZTzh7PTWdJ5LK0uGLmyf8P5b2UiEG8biBCsbUlIiTZNsEUBjQpELgXSUHElxfadq/U2Kfd0OkXN9Vhcct07QmaN/0yRu2He2/yJQITUSnPeJGUBE3P1ReNxAYCfv7us8/E0WvL3NDn8pvHl0KDuKzLHVgP3ai5rdy98NnwaH/AFhKsbmuavsGuGjcDs5Pne6JzOrXfApl0nk2UBUyrGgSe0aPOPogmziyo1zRXpupu2MggE+BT6hmAeNQWXpEA6K3f87/AFRdHEsp2Hw8kDuvXBBPRZ7PM4bUoMpEQ6nUdEQdTSDJPQyfqp4jGSIF5IHv/gFZOtU75PUk/NBp8rotgK3MQ3SYSTD40xZVY3HmN0AGIqAOsrW5gY8UqqOkq+iEHqtQkqJJKu0qDmIJUcU5nwmFZiM1qvEOeShSFEhBJtUqWHrEFVBSQbrhTMXJ3mWasD7m8BYfKswDGxsl2YZk5zyQbIP0wQoOYptK65AvqUryqcS8aSja5SPMq0D1QQwzAr2MEqyg0QF6nSugJp0pRdBsFQpCyvaUBDXLpVLDdXEoOheImQdjb0K4gczzZlHSDd7yGtbMXcYEnkEGK4hBaxw/KY/t9EgyPBCq+XXA+a03ERlz52dv9+awuHxVSi8hpsfsQg+isq06IsBPVA182EEvd5BYLG5xVO8hKq2PfzJQazNWUnsL+fLqsfXxRPOVTUxjiIkwqAboH+CcdDnHcNdHtAKTVDdabh7BteCKgOlwDTp3AcQJHiCZ9FncfhTSq1Kbvipvcw+OlxEjwMT6oC8OWgJVjaklX0noXFvCAdGUGIIFHYZ6CZaq3BXuVTkFBCi5vX76K0hQcgrXlMBdDUEQFAtV4C4WIP1BSXai7SCjVCAOsVluJK+keo+q09ZZfiTAmqAB1B+aB5g/hHkFfTIkpVg2PDQN4CnlusPOqd0D1jFEggq1rlJt0EqQsrJQWMzKjRE1arGR+ZwB9t0mqcT9qIwrdc/jedDABMuMgnT4xf5oHeYZg2mOrjsP1Pgvn+MxDquMoOce7rLif6WEtA9QPZD0M5qve0VIc52oOcARPccbDkLALldx1Bw3YZ8JM/pPugeZvTDgXDbn4E/ofqsjmGCMrSMxWtutkHkR9QgcU3Vdo82nf06oMjimkJXWK0eJaDP3HmkuKohAqc26Ky/CanLwpJ/l9BtNodUlo5NHxu8hy80Gj4bwwb3j8Ij1IIIA63AQ/EWBp4mtVpugVgG1GPHPU3Z0bjUHBWZW+pVItpYBYDZo/UrmcUh++UXt/wDiLT/sfLfXvu9kHzTFMcxzmuEOaYI6FCOK+gcX5D2ze3oiXtHfaLl46gc3D5jyWBc33Fj4HoUEAjsC1AwmGXBAW9ipLEe6mqXU0ARYolqLcxQLEAuhTDFd2amKVptvG4n23jx2QUBi8WojQq3NQfplpVdR6S5fn1OtTbUpPD2GQCARsSDY33BQuNza0AoDsVWuVHCw4pC/Mx1RWX4om7Rbry8RPM+G6DSCkALBKczrhvmFHE8RUaQBq1Gt8DM+xgoGnm9Kq6adKo7xLC1vu8AILv4sUo4z4vdSpdlQDu3eL6QSWN6iNievJMcRid7NHg3/APX9vdA1x3bgXPIfXqUGc4c4K7Wg7E4x1SXAlrDINzGpxNzO480/y9rjRr1GFrP/AG2RpECQCC78NqggyIieSPxWMNTDsaTDvgcXGBIsHE9CLyqcZhCzC06ckue7VEbCJcPdw+fqGZy9kVesNO3i5oBnyDkTUBAPKSf8T6AIzAUNIqHmTp8Ybb/uLlKuWiRsAgV4OtofuBPsjqwBPetzn/KEx9EGYgHr06JfT7ctuCRy/wAH9EFuY6XuDA0vcbCLOHm7ZLMyyhzHhpfAMEktJ0g9S2x5nlbzTrK8M5h1kc4v9ENj6xbQfVdJc8k7Dme6IO4A8UEmZAacdmA9353nb+losPmrqeFo0TrruJf1Nx6JFhuKXigymxpc9oNxJhrT3SfAC1/BUYXLa9dwe8az+Vx+oQaahxB2p0Ydtp32Hmrqzg91jJaA0G9+tjyuVRXwBosaDpFapLRotpYI1O9AQB4uB8iMPS0gRyHJBVinkgQS2ZEglpncQetii+IclbWoOdUArVarGvo1tLKdVrg27KjmANqAkkXtfYEXor0+64x8MP8AQfF6xq903wF8K4Bx1MdqIvGkkDTGxEjUfSdkHyCtgXNcWuBa4bgiCjMBRhbfM8nxOn/T7PE0jfRWEVGjoyqIPus5WyxzZLWvGn4mOHfZ42s9v8wsgjoUKjFU+sYVD3uKDr2SoimoCoQmGAw2vdAL2a8GLRNyPUEmzHKatIyWkt3lBQGqp4XqbHOsASUX/DncxdB9B4Szqliqbm4ehUpU6cAS0NYZmzdJiQRceKOxeSTJLi0LTaQBAED5Jfmr+7HUoM1XotptIDQ4/mdf/wAei5Xw9Sp3TVDGdKTdJjb4jNvIBEV6UjdWYKzZPK3rMIPYHKaNHvNYNX5nd5x/3Okq+pXJm9vp9/ovVKlt/v7hDsBMff3yQdY3muVKReYOwufLor9MW/8AKLZhrR6n9B6IMPxVxG5g00gBEhxLZ8AG381k8yzvF4gAvdVcAA0bhvh8O5t1uvrONy6m+xptI8gT5z1V2XYdvZinABZYWsC2CCB0Nj5OhBg+DsBibvr62sa3TSa4R8R7xjfbmfzFO69Lp7c/RPMcZO3vy+zKXOb03lAtrAxG3j98kTkLxem7l3h5Hf5/Veq4efH7FlXSBa4Pv3fmOY8bSgZZxgmFtgTUghga4tMm0kg/D1WXz7LX1cO5lAtcaNQMcACPwtJMzeNX16LZl4qMcaZBO0oPI8EKTA0CZJLj1J3J80Gf4Y4Zs0OeWvZdzBs8REyIJaebevpO3wuBa3YBZDi3MXYOrSexpN9YP8ogVaZ6yD8x0WxxOKDsM6qw2cyWn+od028wgzFSp2tV9Q/Ce6zoGNJDT6mXf7vBQj28OYP38lLC0YbHL0V7KU35/cIINc0NMgwAZ8Rz3UeHMSztAwutUBpGCJknSCfWPdEsZJtfz25/3WQzDgF4c5+HqRJJAduLzGsFB9Ewo06qZMlpP1tbxsfUKyvh2uEOEj1BHkRcFYTh3EZgzEhmIpuqNdY1DBiBDTqG4sBtK3TXXQJMbkDTJaA72Dv7O9YPiUuw3DWvtNLqbSwF2h5LXwOjY+ey1sqqrhG1IDxMXBEhzT1a4XB+7oPmGKwwIsFLBVC0Gy2uJyxjXRXs157tZo7sk2FZv4XH8wsfDZeocM964t9QgT5HmR1QRK1zsAKw8CpYLI2N5CU0YzRyQZ1vC1OkJSfFEBxDWyAvoNekXtIFkDQyAAXugdVYAk7fQdVnM2x7DabBeXkGcrZjVgRTYZaZuCQ68RcSNvdcy3MpYQ8BrryAQYvaI8Lry8gMrYwQBN+Z8VfSxDRz5R/deXkBlCs0DUYvt5dV12Pb1C4vII/xBnUKk5pTa5rtQuQ0+vw/Mx/uPReXkAuIzVjKhY9w1Eah4tPMdV5ldjtiF5eQSfUAG4VFWq02J+4XF5Arw+Zfute7ppVb/wBLhutbh8bRI1NcLri8gz3EuJp4nTTn4CSfJ1o+XyVWW1HU6PYF80wdTRzaDMNnmJvC8vIJ1Ma3qLWVtLHid5XF5AYzGDr/AI9Vx2aNb5Tz+/BeXkBFDN6cXPLr9/YV/wDEKbtnLy8gq/fWg3MeqtOYNtBn7+i8vILaWOaRBgg2g7eV1PD120zAcdJ2aTt1g7xfbkvLyC2riCHBzbg79Qj6FYO+/kvLyBixwAQ2IzFjTBe0HxIC6v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http://acitygoestowar.ca/wp-content/gallery/kirsten-archives-documents/kh008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077072"/>
            <a:ext cx="3315103" cy="263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CANADIAN CONTRIBUTION</a:t>
            </a:r>
            <a:endParaRPr lang="en-CA" b="1"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dirty="0" smtClean="0"/>
              <a:t>Canadians </a:t>
            </a:r>
            <a:r>
              <a:rPr lang="en-US" dirty="0"/>
              <a:t>won important battles at Arras, Cambria &amp; </a:t>
            </a:r>
            <a:r>
              <a:rPr lang="en-US" dirty="0" err="1"/>
              <a:t>Valenciennes</a:t>
            </a:r>
            <a:endParaRPr lang="en-US" dirty="0"/>
          </a:p>
          <a:p>
            <a:r>
              <a:rPr lang="en-US" dirty="0"/>
              <a:t>We captured more territory, prisoners &amp; equipment than the American forces that were six times our size</a:t>
            </a:r>
          </a:p>
          <a:p>
            <a:r>
              <a:rPr lang="en-US" dirty="0" smtClean="0"/>
              <a:t>Canadians defeated ¼ of the entire German army</a:t>
            </a:r>
          </a:p>
          <a:p>
            <a:r>
              <a:rPr lang="en-US" dirty="0" smtClean="0"/>
              <a:t>“</a:t>
            </a:r>
            <a:r>
              <a:rPr lang="en-US" i="1" dirty="0" smtClean="0"/>
              <a:t>The Battle for the Canal du Nord was arguably the single greatest achievement of the Canadian Corps.  An all by impregnable position had been taken, thanks to an imaginative plan, almost flawless execution, massive fire support, and the matchless courage of the Canadian soldiers.”</a:t>
            </a:r>
            <a:endParaRPr lang="en-US" dirty="0" smtClean="0"/>
          </a:p>
          <a:p>
            <a:endParaRPr lang="en-US" dirty="0"/>
          </a:p>
          <a:p>
            <a:pPr marL="0" indent="0" algn="ctr">
              <a:buNone/>
            </a:pPr>
            <a:r>
              <a:rPr lang="en-US" i="1" dirty="0" smtClean="0"/>
              <a:t>What do these statistics say about our efficiency???  What could you claim about WWI Canadian soldiers?</a:t>
            </a:r>
            <a:endParaRPr lang="en-CA" i="1" dirty="0"/>
          </a:p>
          <a:p>
            <a:endParaRPr lang="en-CA" dirty="0"/>
          </a:p>
        </p:txBody>
      </p:sp>
    </p:spTree>
    <p:extLst>
      <p:ext uri="{BB962C8B-B14F-4D97-AF65-F5344CB8AC3E}">
        <p14:creationId xmlns:p14="http://schemas.microsoft.com/office/powerpoint/2010/main" val="294009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ARMISTICE</a:t>
            </a:r>
            <a:endParaRPr lang="en-CA" b="1" dirty="0">
              <a:solidFill>
                <a:schemeClr val="tx1"/>
              </a:solidFill>
            </a:endParaRPr>
          </a:p>
        </p:txBody>
      </p:sp>
      <p:sp>
        <p:nvSpPr>
          <p:cNvPr id="3" name="Content Placeholder 2"/>
          <p:cNvSpPr>
            <a:spLocks noGrp="1"/>
          </p:cNvSpPr>
          <p:nvPr>
            <p:ph sz="quarter" idx="1"/>
          </p:nvPr>
        </p:nvSpPr>
        <p:spPr/>
        <p:txBody>
          <a:bodyPr/>
          <a:lstStyle/>
          <a:p>
            <a:r>
              <a:rPr lang="en-US" dirty="0" smtClean="0"/>
              <a:t>Central Powers were collapsing one by one</a:t>
            </a:r>
          </a:p>
          <a:p>
            <a:r>
              <a:rPr lang="en-US" dirty="0" smtClean="0"/>
              <a:t>Fighting ended at 11:00 am on November 11, </a:t>
            </a:r>
            <a:r>
              <a:rPr lang="en-US" dirty="0" smtClean="0"/>
              <a:t>1918</a:t>
            </a:r>
            <a:endParaRPr lang="en-US" dirty="0" smtClean="0"/>
          </a:p>
          <a:p>
            <a:pPr lvl="1"/>
            <a:r>
              <a:rPr lang="en-US" i="1" dirty="0" smtClean="0"/>
              <a:t>Any special significance??</a:t>
            </a:r>
            <a:endParaRPr lang="en-US" i="1" dirty="0"/>
          </a:p>
          <a:p>
            <a:r>
              <a:rPr lang="en-US" dirty="0" smtClean="0"/>
              <a:t>George Lawrence (Canadian Private) last soldier killed</a:t>
            </a:r>
          </a:p>
        </p:txBody>
      </p:sp>
      <p:pic>
        <p:nvPicPr>
          <p:cNvPr id="4098" name="Picture 2" descr="http://img.whenintime.com/tli/ericapayson2/The_Great_Gatsby/7a4c409e-f797-4e14-a052-26e7476d97e9_armist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861048"/>
            <a:ext cx="2484221"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guim.co.uk/sys-images/guardian/Pix/pictures/2013/11/11/1384178298156/Armistice-1918-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79" y="3861048"/>
            <a:ext cx="5145309" cy="26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5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ROBERT BORDEN</a:t>
            </a:r>
            <a:endParaRPr lang="en-CA" b="1" dirty="0">
              <a:solidFill>
                <a:schemeClr val="tx1"/>
              </a:solidFill>
            </a:endParaRPr>
          </a:p>
        </p:txBody>
      </p:sp>
      <p:sp>
        <p:nvSpPr>
          <p:cNvPr id="3" name="Content Placeholder 2"/>
          <p:cNvSpPr>
            <a:spLocks noGrp="1"/>
          </p:cNvSpPr>
          <p:nvPr>
            <p:ph sz="quarter" idx="1"/>
          </p:nvPr>
        </p:nvSpPr>
        <p:spPr>
          <a:xfrm>
            <a:off x="914400" y="1447800"/>
            <a:ext cx="7772400" cy="5509592"/>
          </a:xfrm>
        </p:spPr>
        <p:txBody>
          <a:bodyPr>
            <a:normAutofit/>
          </a:bodyPr>
          <a:lstStyle/>
          <a:p>
            <a:r>
              <a:rPr lang="en-US" dirty="0" smtClean="0"/>
              <a:t>Rep. for standing strong against Britain</a:t>
            </a:r>
          </a:p>
          <a:p>
            <a:pPr lvl="1"/>
            <a:r>
              <a:rPr lang="en-US" dirty="0" smtClean="0"/>
              <a:t>At Imperial War Cabinet Meeting in June 1918, Borden grabbed &amp; shook British PM Lloyd George</a:t>
            </a:r>
          </a:p>
          <a:p>
            <a:pPr lvl="1"/>
            <a:r>
              <a:rPr lang="en-US" dirty="0" smtClean="0"/>
              <a:t>“</a:t>
            </a:r>
            <a:r>
              <a:rPr lang="en-US" i="1" dirty="0" smtClean="0"/>
              <a:t>Mr. Prime Minster, I want to tell you that if there is ever a repetition of Passchendaele, not a Canadian soldier will ever leave the shore of Canada as long as the Canadian people entrust the Government of my country to my hands.”</a:t>
            </a:r>
            <a:endParaRPr lang="en-US" dirty="0"/>
          </a:p>
          <a:p>
            <a:pPr lvl="1"/>
            <a:r>
              <a:rPr lang="en-US" i="1" dirty="0" smtClean="0"/>
              <a:t>Would Borden have done this in 1914?  What caused this shift?</a:t>
            </a:r>
          </a:p>
          <a:p>
            <a:pPr marL="320040" lvl="1" indent="0">
              <a:buNone/>
            </a:pPr>
            <a:endParaRPr lang="en-US" i="1" dirty="0" smtClean="0"/>
          </a:p>
          <a:p>
            <a:r>
              <a:rPr lang="en-US" dirty="0" smtClean="0"/>
              <a:t>Ensured Canadian participation at Paris Peace Conference</a:t>
            </a:r>
          </a:p>
          <a:p>
            <a:pPr lvl="1"/>
            <a:r>
              <a:rPr lang="en-US" dirty="0" smtClean="0"/>
              <a:t>U.S. &amp; Britain opposed our participation</a:t>
            </a:r>
          </a:p>
          <a:p>
            <a:pPr lvl="1"/>
            <a:r>
              <a:rPr lang="en-US" i="1" dirty="0" smtClean="0"/>
              <a:t>Why should we be there over the States?</a:t>
            </a:r>
          </a:p>
          <a:p>
            <a:pPr lvl="1"/>
            <a:r>
              <a:rPr lang="en-US" dirty="0" smtClean="0"/>
              <a:t>Canada sent 4 delegates – including Borden</a:t>
            </a:r>
          </a:p>
        </p:txBody>
      </p:sp>
    </p:spTree>
    <p:extLst>
      <p:ext uri="{BB962C8B-B14F-4D97-AF65-F5344CB8AC3E}">
        <p14:creationId xmlns:p14="http://schemas.microsoft.com/office/powerpoint/2010/main" val="220264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aigmarlatt.com/canada/images/government/bo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16632"/>
            <a:ext cx="4073148" cy="6597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Tp8X3y70XaSrcQmcMTHDbjdtV43OsEjdcR6wmPLLseJFGXc7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29" y="908720"/>
            <a:ext cx="403244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1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so63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4800600" y="4800600"/>
            <a:ext cx="2667000" cy="1590675"/>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But how would the Allies deal with a defeated Germany?</a:t>
            </a:r>
          </a:p>
        </p:txBody>
      </p:sp>
    </p:spTree>
    <p:extLst>
      <p:ext uri="{BB962C8B-B14F-4D97-AF65-F5344CB8AC3E}">
        <p14:creationId xmlns:p14="http://schemas.microsoft.com/office/powerpoint/2010/main" val="332753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msoFC0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381000" y="228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David Lloyd-George [Great Britain]</a:t>
            </a:r>
          </a:p>
        </p:txBody>
      </p:sp>
      <p:sp>
        <p:nvSpPr>
          <p:cNvPr id="6148" name="Line 6"/>
          <p:cNvSpPr>
            <a:spLocks noChangeShapeType="1"/>
          </p:cNvSpPr>
          <p:nvPr/>
        </p:nvSpPr>
        <p:spPr bwMode="auto">
          <a:xfrm>
            <a:off x="838200" y="914400"/>
            <a:ext cx="228600" cy="1295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49" name="Text Box 7"/>
          <p:cNvSpPr txBox="1">
            <a:spLocks noChangeArrowheads="1"/>
          </p:cNvSpPr>
          <p:nvPr/>
        </p:nvSpPr>
        <p:spPr bwMode="auto">
          <a:xfrm>
            <a:off x="1828800" y="5943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Orlando [Italy]</a:t>
            </a:r>
          </a:p>
        </p:txBody>
      </p:sp>
      <p:sp>
        <p:nvSpPr>
          <p:cNvPr id="6150" name="Line 8"/>
          <p:cNvSpPr>
            <a:spLocks noChangeShapeType="1"/>
          </p:cNvSpPr>
          <p:nvPr/>
        </p:nvSpPr>
        <p:spPr bwMode="auto">
          <a:xfrm flipH="1" flipV="1">
            <a:off x="2362200" y="3810000"/>
            <a:ext cx="7620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51" name="Text Box 9"/>
          <p:cNvSpPr txBox="1">
            <a:spLocks noChangeArrowheads="1"/>
          </p:cNvSpPr>
          <p:nvPr/>
        </p:nvSpPr>
        <p:spPr bwMode="auto">
          <a:xfrm>
            <a:off x="4191000" y="59436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Georges Clemenceau [France]</a:t>
            </a:r>
          </a:p>
        </p:txBody>
      </p:sp>
      <p:sp>
        <p:nvSpPr>
          <p:cNvPr id="6152" name="Line 10"/>
          <p:cNvSpPr>
            <a:spLocks noChangeShapeType="1"/>
          </p:cNvSpPr>
          <p:nvPr/>
        </p:nvSpPr>
        <p:spPr bwMode="auto">
          <a:xfrm flipV="1">
            <a:off x="5029200" y="3886200"/>
            <a:ext cx="3810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53" name="Text Box 11"/>
          <p:cNvSpPr txBox="1">
            <a:spLocks noChangeArrowheads="1"/>
          </p:cNvSpPr>
          <p:nvPr/>
        </p:nvSpPr>
        <p:spPr bwMode="auto">
          <a:xfrm>
            <a:off x="6400800" y="3810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Woodrow Wilson [USA]</a:t>
            </a:r>
          </a:p>
        </p:txBody>
      </p:sp>
      <p:sp>
        <p:nvSpPr>
          <p:cNvPr id="6154" name="Line 12"/>
          <p:cNvSpPr>
            <a:spLocks noChangeShapeType="1"/>
          </p:cNvSpPr>
          <p:nvPr/>
        </p:nvSpPr>
        <p:spPr bwMode="auto">
          <a:xfrm>
            <a:off x="7391400" y="762000"/>
            <a:ext cx="762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674685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TotalTime>
  <Words>1240</Words>
  <Application>Microsoft Office PowerPoint</Application>
  <PresentationFormat>On-screen Show (4:3)</PresentationFormat>
  <Paragraphs>141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WWI ENDS</vt:lpstr>
      <vt:lpstr>TURNING TIDES OF 1917…KIND OF</vt:lpstr>
      <vt:lpstr>HUNDRED DAY OFFENSIVE</vt:lpstr>
      <vt:lpstr>CANADIAN CONTRIBUTION</vt:lpstr>
      <vt:lpstr>ARMISTICE</vt:lpstr>
      <vt:lpstr>ROBERT BORDEN</vt:lpstr>
      <vt:lpstr>PowerPoint Presentation</vt:lpstr>
      <vt:lpstr>PowerPoint Presentation</vt:lpstr>
      <vt:lpstr>PowerPoint Presentation</vt:lpstr>
      <vt:lpstr>TREATY OF VERSAILLES</vt:lpstr>
      <vt:lpstr>LAND CONDITIONS</vt:lpstr>
      <vt:lpstr>1914--------------------1919                        </vt:lpstr>
      <vt:lpstr>PowerPoint Presentation</vt:lpstr>
      <vt:lpstr>PowerPoint Presentation</vt:lpstr>
      <vt:lpstr>MILITARY CONDITIONS</vt:lpstr>
      <vt:lpstr>PowerPoint Presentation</vt:lpstr>
      <vt:lpstr>ECONOMIC CONDITIONS</vt:lpstr>
      <vt:lpstr>PowerPoint Presentation</vt:lpstr>
      <vt:lpstr>PowerPoint Presentation</vt:lpstr>
      <vt:lpstr>GUILT CLAUSE</vt:lpstr>
      <vt:lpstr>PowerPoint Presentation</vt:lpstr>
      <vt:lpstr>PowerPoint Presentation</vt:lpstr>
      <vt:lpstr>COOL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ENDS</dc:title>
  <dc:creator>Reynolds, Lance</dc:creator>
  <cp:lastModifiedBy>Reynolds, Lance</cp:lastModifiedBy>
  <cp:revision>7</cp:revision>
  <dcterms:created xsi:type="dcterms:W3CDTF">2015-02-19T14:01:04Z</dcterms:created>
  <dcterms:modified xsi:type="dcterms:W3CDTF">2015-02-19T16:29:43Z</dcterms:modified>
</cp:coreProperties>
</file>