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71DD1-A730-4F88-8909-BD77B81979AB}" type="datetimeFigureOut">
              <a:rPr lang="en-US" smtClean="0"/>
              <a:pPr/>
              <a:t>2/5/2015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9EDA02-AB1D-4BA1-81EF-73005C23DC6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8/02/27/gallery/neanderthal-540x38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305800" cy="1066574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The March To Civilization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3714752"/>
            <a:ext cx="5114932" cy="1143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99330" name="Picture 2" descr="http://www.uni-kl.de/aegee/kaiserslautern/wp-content/uploads/2008/02/evol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7310009" cy="3367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evamay.com/fire/ch17.h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151838" cy="3457575"/>
          </a:xfrm>
          <a:prstGeom prst="rect">
            <a:avLst/>
          </a:prstGeom>
          <a:noFill/>
        </p:spPr>
      </p:pic>
      <p:pic>
        <p:nvPicPr>
          <p:cNvPr id="22532" name="Picture 4" descr="http://www.macmillanmh.com/ss/ca/eng/g6/images/pd_g6_unit1_p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00" y="4311368"/>
            <a:ext cx="2857520" cy="2286000"/>
          </a:xfrm>
          <a:prstGeom prst="rect">
            <a:avLst/>
          </a:prstGeom>
          <a:noFill/>
        </p:spPr>
      </p:pic>
      <p:pic>
        <p:nvPicPr>
          <p:cNvPr id="22534" name="Picture 6" descr="http://coquinadaily.com/daily/imagesdaily/080305/cave%20paintings/a172lascaux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143380"/>
            <a:ext cx="1757354" cy="2489332"/>
          </a:xfrm>
          <a:prstGeom prst="rect">
            <a:avLst/>
          </a:prstGeom>
          <a:noFill/>
        </p:spPr>
      </p:pic>
      <p:pic>
        <p:nvPicPr>
          <p:cNvPr id="22536" name="Picture 8" descr="http://www.larryrobinson.net/Resources/DorgLascaux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214818"/>
            <a:ext cx="323852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The Stone Ages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Paleolithic Age (50,000 – 10,000 years ago)</a:t>
            </a:r>
          </a:p>
          <a:p>
            <a:pPr>
              <a:buNone/>
            </a:pPr>
            <a:r>
              <a:rPr lang="en-CA" dirty="0" smtClean="0"/>
              <a:t>		Paleo = Old		Lithos = Stone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Neolithic Age (9000 – 4000) </a:t>
            </a:r>
            <a:r>
              <a:rPr lang="en-CA" i="1" dirty="0" smtClean="0"/>
              <a:t>Neolithic Revolution</a:t>
            </a:r>
          </a:p>
          <a:p>
            <a:pPr>
              <a:buNone/>
            </a:pPr>
            <a:r>
              <a:rPr lang="en-CA" i="1" dirty="0" smtClean="0"/>
              <a:t>		</a:t>
            </a:r>
            <a:r>
              <a:rPr lang="en-CA" dirty="0" smtClean="0"/>
              <a:t>Neo = New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Comparing the Stone Ages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b="1" dirty="0" smtClean="0"/>
              <a:t>PALEOLITHIC</a:t>
            </a:r>
          </a:p>
          <a:p>
            <a:pPr algn="ctr">
              <a:buNone/>
            </a:pPr>
            <a:endParaRPr lang="en-CA" b="1" dirty="0" smtClean="0"/>
          </a:p>
          <a:p>
            <a:r>
              <a:rPr lang="en-CA" sz="2000" dirty="0" smtClean="0"/>
              <a:t>Small groups of 5-10 families with nomadic/semi-nomadic life</a:t>
            </a:r>
          </a:p>
          <a:p>
            <a:pPr>
              <a:buNone/>
            </a:pPr>
            <a:endParaRPr lang="en-CA" sz="2000" dirty="0" smtClean="0"/>
          </a:p>
          <a:p>
            <a:r>
              <a:rPr lang="en-CA" sz="2000" dirty="0" smtClean="0"/>
              <a:t>Shift towards stronger social relationships</a:t>
            </a:r>
          </a:p>
          <a:p>
            <a:pPr>
              <a:buNone/>
            </a:pPr>
            <a:endParaRPr lang="en-CA" sz="2000" dirty="0" smtClean="0"/>
          </a:p>
          <a:p>
            <a:r>
              <a:rPr lang="en-CA" sz="2000" dirty="0" smtClean="0"/>
              <a:t>Social Stratification – emergence of leadership and social classes</a:t>
            </a:r>
          </a:p>
          <a:p>
            <a:pPr>
              <a:buNone/>
            </a:pPr>
            <a:endParaRPr lang="en-CA" sz="2000" dirty="0" smtClean="0"/>
          </a:p>
          <a:p>
            <a:r>
              <a:rPr lang="en-CA" sz="2000" dirty="0" smtClean="0"/>
              <a:t>Patriarchal Society – Men major authority role &amp; hunter</a:t>
            </a:r>
          </a:p>
          <a:p>
            <a:pPr>
              <a:buNone/>
            </a:pPr>
            <a:r>
              <a:rPr lang="en-CA" sz="2000" dirty="0" smtClean="0"/>
              <a:t>				- Women made clothing and gathered</a:t>
            </a:r>
          </a:p>
          <a:p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Comparing the Stone Ages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en-CA" b="1" dirty="0" smtClean="0"/>
              <a:t>NEOLITHIC</a:t>
            </a:r>
          </a:p>
          <a:p>
            <a:pPr algn="ctr">
              <a:buNone/>
            </a:pPr>
            <a:endParaRPr lang="en-CA" sz="2000" b="1" dirty="0" smtClean="0"/>
          </a:p>
          <a:p>
            <a:r>
              <a:rPr lang="en-CA" sz="2000" i="1" dirty="0" smtClean="0"/>
              <a:t>Neolithic Revolution: </a:t>
            </a:r>
            <a:r>
              <a:rPr lang="en-CA" sz="2000" dirty="0" smtClean="0"/>
              <a:t>People abondoned semi-nomadic lifestyle and began farming in permanent settlements</a:t>
            </a:r>
          </a:p>
          <a:p>
            <a:endParaRPr lang="en-CA" sz="2000" dirty="0" smtClean="0"/>
          </a:p>
          <a:p>
            <a:r>
              <a:rPr lang="en-CA" sz="2000" dirty="0" smtClean="0"/>
              <a:t> 2 major factors:  Growing plants  &amp;  Domesticating animals</a:t>
            </a:r>
          </a:p>
          <a:p>
            <a:endParaRPr lang="en-CA" sz="2000" i="1" dirty="0" smtClean="0"/>
          </a:p>
          <a:p>
            <a:r>
              <a:rPr lang="en-CA" sz="2000" dirty="0" smtClean="0"/>
              <a:t>Increase in food supply led to more specialized occupations</a:t>
            </a:r>
          </a:p>
          <a:p>
            <a:endParaRPr lang="en-CA" sz="2000" dirty="0" smtClean="0"/>
          </a:p>
          <a:p>
            <a:r>
              <a:rPr lang="en-CA" sz="2000" dirty="0" smtClean="0"/>
              <a:t>Interaction between settlements, mainly in regards to trade.  Sometimes marriage &amp; even 1</a:t>
            </a:r>
            <a:r>
              <a:rPr lang="en-CA" sz="2000" baseline="30000" dirty="0" smtClean="0"/>
              <a:t>st</a:t>
            </a:r>
            <a:r>
              <a:rPr lang="en-CA" sz="2000" dirty="0" smtClean="0"/>
              <a:t> religious activities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MANKIND CLIPS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92266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Other Theories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Creationism</a:t>
            </a:r>
          </a:p>
          <a:p>
            <a:endParaRPr lang="en-CA" i="1" dirty="0"/>
          </a:p>
          <a:p>
            <a:r>
              <a:rPr lang="en-CA" i="1" dirty="0" smtClean="0"/>
              <a:t>Deism</a:t>
            </a:r>
          </a:p>
          <a:p>
            <a:pPr lvl="1"/>
            <a:r>
              <a:rPr lang="en-CA" i="1" dirty="0" smtClean="0"/>
              <a:t>Clockmaker Hypothesis</a:t>
            </a:r>
          </a:p>
          <a:p>
            <a:endParaRPr lang="en-CA" i="1" dirty="0"/>
          </a:p>
          <a:p>
            <a:r>
              <a:rPr lang="en-CA" i="1" dirty="0" smtClean="0"/>
              <a:t>Erich von </a:t>
            </a:r>
            <a:r>
              <a:rPr lang="en-CA" i="1" dirty="0" err="1" smtClean="0"/>
              <a:t>Daniken</a:t>
            </a:r>
            <a:endParaRPr lang="en-CA" i="1" dirty="0" smtClean="0"/>
          </a:p>
          <a:p>
            <a:pPr lvl="1"/>
            <a:r>
              <a:rPr lang="en-CA" i="1" dirty="0" smtClean="0"/>
              <a:t>If you like Prometheus, Alien </a:t>
            </a:r>
            <a:r>
              <a:rPr lang="en-CA" i="1" dirty="0" err="1" smtClean="0"/>
              <a:t>vs</a:t>
            </a:r>
            <a:r>
              <a:rPr lang="en-CA" i="1" dirty="0" smtClean="0"/>
              <a:t> Predator, or Indian Jones and Crystal Skull, you’ll like him</a:t>
            </a:r>
          </a:p>
        </p:txBody>
      </p:sp>
    </p:spTree>
    <p:extLst>
      <p:ext uri="{BB962C8B-B14F-4D97-AF65-F5344CB8AC3E}">
        <p14:creationId xmlns:p14="http://schemas.microsoft.com/office/powerpoint/2010/main" val="301194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Erich von </a:t>
            </a:r>
            <a:r>
              <a:rPr lang="en-CA" i="1" dirty="0" err="1" smtClean="0"/>
              <a:t>Daniken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CA" dirty="0" smtClean="0"/>
              <a:t>Intelligent Strangers</a:t>
            </a:r>
          </a:p>
          <a:p>
            <a:pPr lvl="1"/>
            <a:r>
              <a:rPr lang="en-CA" dirty="0" smtClean="0"/>
              <a:t>Writing in Mesopotamia talk of them</a:t>
            </a:r>
          </a:p>
          <a:p>
            <a:pPr lvl="1"/>
            <a:endParaRPr lang="en-CA" dirty="0" smtClean="0"/>
          </a:p>
          <a:p>
            <a:pPr lvl="1"/>
            <a:r>
              <a:rPr lang="en-CA" dirty="0" err="1" smtClean="0"/>
              <a:t>Artifacts</a:t>
            </a:r>
            <a:r>
              <a:rPr lang="en-CA" dirty="0" smtClean="0"/>
              <a:t> beyond technological knowledge at the time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Similar art from unrelated cultures show space vehicles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Religion is our interpretation of them (very </a:t>
            </a:r>
            <a:r>
              <a:rPr lang="en-CA" dirty="0" err="1" smtClean="0"/>
              <a:t>Stargate</a:t>
            </a:r>
            <a:r>
              <a:rPr lang="en-CA" dirty="0" smtClean="0"/>
              <a:t>)</a:t>
            </a:r>
          </a:p>
          <a:p>
            <a:pPr lvl="1"/>
            <a:endParaRPr lang="en-CA" dirty="0"/>
          </a:p>
          <a:p>
            <a:pPr marL="585216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6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i="1" dirty="0" smtClean="0"/>
              <a:t>Australopithecus – The 1</a:t>
            </a:r>
            <a:r>
              <a:rPr lang="en-CA" b="1" i="1" baseline="30000" dirty="0" smtClean="0"/>
              <a:t>st</a:t>
            </a:r>
            <a:endParaRPr lang="en-CA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CA" dirty="0" smtClean="0"/>
              <a:t>Earliest hominid biped</a:t>
            </a:r>
          </a:p>
          <a:p>
            <a:pPr lvl="2">
              <a:buFont typeface="Wingdings" pitchFamily="2" charset="2"/>
              <a:buChar char="Ø"/>
            </a:pPr>
            <a:r>
              <a:rPr lang="en-CA" sz="2800" dirty="0" smtClean="0"/>
              <a:t>Hominid  -  Primate walking upright</a:t>
            </a:r>
          </a:p>
          <a:p>
            <a:pPr lvl="2">
              <a:buFont typeface="Wingdings" pitchFamily="2" charset="2"/>
              <a:buChar char="Ø"/>
            </a:pPr>
            <a:r>
              <a:rPr lang="en-CA" sz="2800" dirty="0" smtClean="0"/>
              <a:t>Biped  -  2 feet</a:t>
            </a:r>
          </a:p>
          <a:p>
            <a:pPr lvl="2">
              <a:spcBef>
                <a:spcPts val="0"/>
              </a:spcBef>
              <a:buNone/>
            </a:pPr>
            <a:endParaRPr lang="en-CA" sz="2800" dirty="0" smtClean="0"/>
          </a:p>
          <a:p>
            <a:pPr marL="547200" lvl="2" indent="-410400">
              <a:spcBef>
                <a:spcPts val="0"/>
              </a:spcBef>
              <a:buFont typeface="Wingdings" pitchFamily="2" charset="2"/>
              <a:buChar char="q"/>
            </a:pPr>
            <a:r>
              <a:rPr lang="en-CA" sz="2800" dirty="0" smtClean="0"/>
              <a:t>4 million years ago</a:t>
            </a:r>
          </a:p>
          <a:p>
            <a:pPr marL="547200" lvl="2" indent="-410400">
              <a:spcBef>
                <a:spcPts val="0"/>
              </a:spcBef>
              <a:buNone/>
            </a:pPr>
            <a:endParaRPr lang="en-CA" sz="2800" dirty="0" smtClean="0"/>
          </a:p>
          <a:p>
            <a:pPr marL="547200" lvl="2" indent="-410400">
              <a:spcBef>
                <a:spcPts val="0"/>
              </a:spcBef>
              <a:buFont typeface="Wingdings" pitchFamily="2" charset="2"/>
              <a:buChar char="q"/>
            </a:pPr>
            <a:r>
              <a:rPr lang="en-CA" sz="2800" dirty="0" smtClean="0"/>
              <a:t>Lucy  -  Name of our oldest fossil remains of Australopithecus</a:t>
            </a:r>
            <a:endParaRPr lang="en-CA" sz="2000" dirty="0" smtClean="0"/>
          </a:p>
          <a:p>
            <a:pPr marL="547200" lvl="2" indent="-410400">
              <a:spcBef>
                <a:spcPts val="0"/>
              </a:spcBef>
              <a:buNone/>
            </a:pP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Major Change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By 1.7 million years ago, Australopithecus went through enough significant changes to suggest they had been replaced by a new species: </a:t>
            </a:r>
            <a:r>
              <a:rPr lang="en-CA" i="1" dirty="0" smtClean="0"/>
              <a:t>Homo Erectus</a:t>
            </a:r>
          </a:p>
          <a:p>
            <a:pPr>
              <a:buNone/>
            </a:pPr>
            <a:endParaRPr lang="en-CA" i="1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Most notable changes were to brain and body size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By 1.2 million years ago, Homo Erectus only hominid 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ucy.bmp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3309620" cy="4929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715016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Lucy</a:t>
            </a:r>
            <a:endParaRPr lang="en-CA" dirty="0"/>
          </a:p>
        </p:txBody>
      </p:sp>
      <p:pic>
        <p:nvPicPr>
          <p:cNvPr id="2050" name="Picture 2" descr="http://media-2.web.britannica.com/eb-media/04/44404-004-9B4B56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785794"/>
            <a:ext cx="3786215" cy="50006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3438" y="578645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Homo Erectus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gweb.ucla.edu/ep/images/Australopithecus-Erec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3863"/>
            <a:ext cx="7786700" cy="598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Homo Sapiens – “Wise Man”</a:t>
            </a:r>
            <a:endParaRPr lang="en-CA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400,000 years ago, enough significant changes to reclassify again</a:t>
            </a:r>
          </a:p>
          <a:p>
            <a:r>
              <a:rPr lang="en-CA" dirty="0" smtClean="0"/>
              <a:t>By 100,000 years ago 3 types of Homo Sapiens</a:t>
            </a:r>
          </a:p>
          <a:p>
            <a:pPr lvl="2"/>
            <a:r>
              <a:rPr lang="en-CA" dirty="0" smtClean="0"/>
              <a:t>Europe &amp; Near East – </a:t>
            </a:r>
            <a:r>
              <a:rPr lang="en-CA" i="1" dirty="0" smtClean="0"/>
              <a:t>Homo Sapiens Neanderthalensis (Neanderthals)</a:t>
            </a:r>
          </a:p>
          <a:p>
            <a:pPr lvl="2"/>
            <a:r>
              <a:rPr lang="en-CA" dirty="0" smtClean="0"/>
              <a:t>Africa – </a:t>
            </a:r>
            <a:r>
              <a:rPr lang="en-CA" i="1" dirty="0" smtClean="0"/>
              <a:t>Homo Sapiens Sapiens (Modern man’s ancestor/Cro Magnon)</a:t>
            </a:r>
          </a:p>
          <a:p>
            <a:pPr lvl="2"/>
            <a:r>
              <a:rPr lang="en-CA" dirty="0" smtClean="0"/>
              <a:t>Asia – Group has too few fossils to </a:t>
            </a:r>
            <a:r>
              <a:rPr lang="en-CA" dirty="0" smtClean="0"/>
              <a:t>define</a:t>
            </a:r>
            <a:endParaRPr lang="en-CA" dirty="0" smtClean="0"/>
          </a:p>
          <a:p>
            <a:pPr marL="72000" lvl="2" indent="0">
              <a:buFont typeface="Wingdings" pitchFamily="2" charset="2"/>
              <a:buChar char="q"/>
            </a:pPr>
            <a:r>
              <a:rPr lang="en-CA" dirty="0" smtClean="0"/>
              <a:t>    </a:t>
            </a:r>
            <a:r>
              <a:rPr lang="en-CA" sz="2800" dirty="0" smtClean="0"/>
              <a:t>50,000 years ago, </a:t>
            </a:r>
            <a:r>
              <a:rPr lang="en-CA" sz="2800" i="1" dirty="0" smtClean="0"/>
              <a:t>Homo Sapiens</a:t>
            </a:r>
            <a:r>
              <a:rPr lang="en-CA" sz="2800" dirty="0" smtClean="0"/>
              <a:t> invaded Europe 	and led to the extinction of </a:t>
            </a:r>
            <a:r>
              <a:rPr lang="en-CA" sz="2800" i="1" dirty="0" smtClean="0"/>
              <a:t>Neanderthals</a:t>
            </a:r>
            <a:endParaRPr lang="en-CA" dirty="0" smtClean="0"/>
          </a:p>
          <a:p>
            <a:pPr lvl="2"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Neanderthal Society???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Small groups thinly spread over the landscape with little interaction</a:t>
            </a:r>
          </a:p>
          <a:p>
            <a:r>
              <a:rPr lang="en-CA" dirty="0" smtClean="0"/>
              <a:t>Males lived separate from females and children as hunters and gatherers</a:t>
            </a:r>
          </a:p>
          <a:p>
            <a:r>
              <a:rPr lang="en-CA" dirty="0" smtClean="0"/>
              <a:t>Females gathered food closer to cave</a:t>
            </a:r>
          </a:p>
          <a:p>
            <a:r>
              <a:rPr lang="en-CA" dirty="0" smtClean="0"/>
              <a:t>No permanent relationships or family units</a:t>
            </a:r>
          </a:p>
          <a:p>
            <a:r>
              <a:rPr lang="en-CA" dirty="0" smtClean="0"/>
              <a:t>No formal leaders, laws or rules to follow</a:t>
            </a:r>
          </a:p>
          <a:p>
            <a:endParaRPr lang="en-CA" dirty="0" smtClean="0"/>
          </a:p>
          <a:p>
            <a:r>
              <a:rPr lang="en-CA" i="1" dirty="0" smtClean="0"/>
              <a:t>Can this be deemed a society???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thildasanthropologyblog.files.wordpress.com/2008/08/neander-human-c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579938" cy="6157333"/>
          </a:xfrm>
          <a:prstGeom prst="rect">
            <a:avLst/>
          </a:prstGeom>
          <a:noFill/>
        </p:spPr>
      </p:pic>
      <p:pic>
        <p:nvPicPr>
          <p:cNvPr id="18436" name="Picture 4" descr="http://dsc.discovery.com/news/2008/02/27/gallery/neanderthal-540x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3155967" cy="2786082"/>
          </a:xfrm>
          <a:prstGeom prst="rect">
            <a:avLst/>
          </a:prstGeom>
          <a:noFill/>
        </p:spPr>
      </p:pic>
      <p:pic>
        <p:nvPicPr>
          <p:cNvPr id="18438" name="Picture 6" descr="http://www.fi.edu/learn/brain/images/nourish/Neanderthal_M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2"/>
            <a:ext cx="321945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CA" i="1" dirty="0" smtClean="0"/>
              <a:t>The Great Leap Forward</a:t>
            </a:r>
            <a:endParaRPr lang="en-CA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398304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The development of </a:t>
            </a:r>
            <a:r>
              <a:rPr lang="en-CA" b="1" i="1" u="sng" dirty="0" smtClean="0"/>
              <a:t>modern anatomy</a:t>
            </a:r>
          </a:p>
          <a:p>
            <a:endParaRPr lang="en-CA" dirty="0" smtClean="0"/>
          </a:p>
          <a:p>
            <a:r>
              <a:rPr lang="en-CA" i="1" dirty="0" smtClean="0"/>
              <a:t>Homo Sapiens Sapiens</a:t>
            </a:r>
            <a:r>
              <a:rPr lang="en-CA" dirty="0" smtClean="0"/>
              <a:t> had reached an anatomically distinct stage alike to our own</a:t>
            </a:r>
            <a:endParaRPr lang="en-CA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The beginning of </a:t>
            </a:r>
            <a:r>
              <a:rPr lang="en-CA" b="1" i="1" u="sng" dirty="0" smtClean="0"/>
              <a:t>innovative behaviour</a:t>
            </a:r>
          </a:p>
          <a:p>
            <a:endParaRPr lang="en-CA" dirty="0" smtClean="0"/>
          </a:p>
          <a:p>
            <a:r>
              <a:rPr lang="en-CA" dirty="0" smtClean="0"/>
              <a:t>Creative tools with specific purpose</a:t>
            </a:r>
          </a:p>
          <a:p>
            <a:endParaRPr lang="en-CA" dirty="0" smtClean="0"/>
          </a:p>
          <a:p>
            <a:r>
              <a:rPr lang="en-CA" dirty="0" smtClean="0"/>
              <a:t>Trade and aesthetic appreciation</a:t>
            </a:r>
          </a:p>
          <a:p>
            <a:pPr lvl="1"/>
            <a:r>
              <a:rPr lang="en-CA" dirty="0" smtClean="0"/>
              <a:t>Lascaux cave paintings</a:t>
            </a:r>
          </a:p>
          <a:p>
            <a:pPr lvl="1"/>
            <a:r>
              <a:rPr lang="en-CA" dirty="0" smtClean="0"/>
              <a:t>17300 years ago</a:t>
            </a:r>
          </a:p>
          <a:p>
            <a:endParaRPr lang="en-CA" b="1" dirty="0" smtClean="0"/>
          </a:p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14298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35,000 years ago 2 monumental changes happened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353</TotalTime>
  <Words>419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The March To Civilization</vt:lpstr>
      <vt:lpstr>Australopithecus – The 1st</vt:lpstr>
      <vt:lpstr>Major Change</vt:lpstr>
      <vt:lpstr>PowerPoint Presentation</vt:lpstr>
      <vt:lpstr>PowerPoint Presentation</vt:lpstr>
      <vt:lpstr>Homo Sapiens – “Wise Man”</vt:lpstr>
      <vt:lpstr>Neanderthal Society???</vt:lpstr>
      <vt:lpstr>PowerPoint Presentation</vt:lpstr>
      <vt:lpstr>The Great Leap Forward</vt:lpstr>
      <vt:lpstr>PowerPoint Presentation</vt:lpstr>
      <vt:lpstr>The Stone Ages</vt:lpstr>
      <vt:lpstr>Comparing the Stone Ages</vt:lpstr>
      <vt:lpstr>Comparing the Stone Ages</vt:lpstr>
      <vt:lpstr>MANKIND CLIPS</vt:lpstr>
      <vt:lpstr>Other Theories</vt:lpstr>
      <vt:lpstr>Erich von Daniken</vt:lpstr>
    </vt:vector>
  </TitlesOfParts>
  <Company>Trillium Lakelands 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March To Civilization</dc:title>
  <dc:creator>l.reynolds</dc:creator>
  <cp:lastModifiedBy>Reynolds, Lance</cp:lastModifiedBy>
  <cp:revision>37</cp:revision>
  <dcterms:created xsi:type="dcterms:W3CDTF">2009-01-27T18:29:05Z</dcterms:created>
  <dcterms:modified xsi:type="dcterms:W3CDTF">2015-02-05T14:02:44Z</dcterms:modified>
</cp:coreProperties>
</file>