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6D54E7C-9646-4372-AB05-E33FF7225C8D}" type="datetimeFigureOut">
              <a:rPr lang="en-CA" smtClean="0"/>
              <a:t>2019-06-04</a:t>
            </a:fld>
            <a:endParaRPr lang="en-CA"/>
          </a:p>
        </p:txBody>
      </p:sp>
      <p:sp>
        <p:nvSpPr>
          <p:cNvPr id="5" name="Footer Placeholder 4"/>
          <p:cNvSpPr>
            <a:spLocks noGrp="1"/>
          </p:cNvSpPr>
          <p:nvPr>
            <p:ph type="ftr" sz="quarter" idx="11"/>
          </p:nvPr>
        </p:nvSpPr>
        <p:spPr>
          <a:xfrm>
            <a:off x="2692397" y="5037663"/>
            <a:ext cx="5214635" cy="279400"/>
          </a:xfrm>
        </p:spPr>
        <p:txBody>
          <a:bodyPr/>
          <a:lstStyle/>
          <a:p>
            <a:endParaRPr lang="en-CA"/>
          </a:p>
        </p:txBody>
      </p:sp>
      <p:sp>
        <p:nvSpPr>
          <p:cNvPr id="6" name="Slide Number Placeholder 5"/>
          <p:cNvSpPr>
            <a:spLocks noGrp="1"/>
          </p:cNvSpPr>
          <p:nvPr>
            <p:ph type="sldNum" sz="quarter" idx="12"/>
          </p:nvPr>
        </p:nvSpPr>
        <p:spPr>
          <a:xfrm>
            <a:off x="8956900" y="5037663"/>
            <a:ext cx="551167" cy="279400"/>
          </a:xfrm>
        </p:spPr>
        <p:txBody>
          <a:bodyPr/>
          <a:lstStyle/>
          <a:p>
            <a:fld id="{D608FA1F-187E-467E-83E2-068F73FD7942}" type="slidenum">
              <a:rPr lang="en-CA" smtClean="0"/>
              <a:t>‹#›</a:t>
            </a:fld>
            <a:endParaRPr lang="en-C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1511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D54E7C-9646-4372-AB05-E33FF7225C8D}" type="datetimeFigureOut">
              <a:rPr lang="en-CA" smtClean="0"/>
              <a:t>2019-06-04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608FA1F-187E-467E-83E2-068F73FD7942}" type="slidenum">
              <a:rPr lang="en-CA" smtClean="0"/>
              <a:t>‹#›</a:t>
            </a:fld>
            <a:endParaRPr lang="en-CA"/>
          </a:p>
        </p:txBody>
      </p:sp>
    </p:spTree>
    <p:extLst>
      <p:ext uri="{BB962C8B-B14F-4D97-AF65-F5344CB8AC3E}">
        <p14:creationId xmlns:p14="http://schemas.microsoft.com/office/powerpoint/2010/main" val="981928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D54E7C-9646-4372-AB05-E33FF7225C8D}" type="datetimeFigureOut">
              <a:rPr lang="en-CA" smtClean="0"/>
              <a:t>2019-06-04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08FA1F-187E-467E-83E2-068F73FD7942}" type="slidenum">
              <a:rPr lang="en-CA" smtClean="0"/>
              <a:t>‹#›</a:t>
            </a:fld>
            <a:endParaRPr lang="en-C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1493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D54E7C-9646-4372-AB05-E33FF7225C8D}" type="datetimeFigureOut">
              <a:rPr lang="en-CA" smtClean="0"/>
              <a:t>2019-06-04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08FA1F-187E-467E-83E2-068F73FD7942}" type="slidenum">
              <a:rPr lang="en-CA" smtClean="0"/>
              <a:t>‹#›</a:t>
            </a:fld>
            <a:endParaRPr lang="en-C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2993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D54E7C-9646-4372-AB05-E33FF7225C8D}" type="datetimeFigureOut">
              <a:rPr lang="en-CA" smtClean="0"/>
              <a:t>2019-06-04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08FA1F-187E-467E-83E2-068F73FD7942}" type="slidenum">
              <a:rPr lang="en-CA" smtClean="0"/>
              <a:t>‹#›</a:t>
            </a:fld>
            <a:endParaRPr lang="en-CA"/>
          </a:p>
        </p:txBody>
      </p:sp>
    </p:spTree>
    <p:extLst>
      <p:ext uri="{BB962C8B-B14F-4D97-AF65-F5344CB8AC3E}">
        <p14:creationId xmlns:p14="http://schemas.microsoft.com/office/powerpoint/2010/main" val="4160568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D54E7C-9646-4372-AB05-E33FF7225C8D}" type="datetimeFigureOut">
              <a:rPr lang="en-CA" smtClean="0"/>
              <a:t>2019-06-04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08FA1F-187E-467E-83E2-068F73FD7942}" type="slidenum">
              <a:rPr lang="en-CA" smtClean="0"/>
              <a:t>‹#›</a:t>
            </a:fld>
            <a:endParaRPr lang="en-C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6961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D54E7C-9646-4372-AB05-E33FF7225C8D}" type="datetimeFigureOut">
              <a:rPr lang="en-CA" smtClean="0"/>
              <a:t>2019-06-04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08FA1F-187E-467E-83E2-068F73FD7942}" type="slidenum">
              <a:rPr lang="en-CA" smtClean="0"/>
              <a:t>‹#›</a:t>
            </a:fld>
            <a:endParaRPr lang="en-C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1474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D54E7C-9646-4372-AB05-E33FF7225C8D}" type="datetimeFigureOut">
              <a:rPr lang="en-CA" smtClean="0"/>
              <a:t>2019-06-04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08FA1F-187E-467E-83E2-068F73FD7942}" type="slidenum">
              <a:rPr lang="en-CA" smtClean="0"/>
              <a:t>‹#›</a:t>
            </a:fld>
            <a:endParaRPr lang="en-C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7705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D54E7C-9646-4372-AB05-E33FF7225C8D}" type="datetimeFigureOut">
              <a:rPr lang="en-CA" smtClean="0"/>
              <a:t>2019-06-04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08FA1F-187E-467E-83E2-068F73FD7942}" type="slidenum">
              <a:rPr lang="en-CA" smtClean="0"/>
              <a:t>‹#›</a:t>
            </a:fld>
            <a:endParaRPr lang="en-C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4078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D54E7C-9646-4372-AB05-E33FF7225C8D}" type="datetimeFigureOut">
              <a:rPr lang="en-CA" smtClean="0"/>
              <a:t>2019-06-04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08FA1F-187E-467E-83E2-068F73FD7942}" type="slidenum">
              <a:rPr lang="en-CA" smtClean="0"/>
              <a:t>‹#›</a:t>
            </a:fld>
            <a:endParaRPr lang="en-CA"/>
          </a:p>
        </p:txBody>
      </p:sp>
    </p:spTree>
    <p:extLst>
      <p:ext uri="{BB962C8B-B14F-4D97-AF65-F5344CB8AC3E}">
        <p14:creationId xmlns:p14="http://schemas.microsoft.com/office/powerpoint/2010/main" val="3726503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D54E7C-9646-4372-AB05-E33FF7225C8D}" type="datetimeFigureOut">
              <a:rPr lang="en-CA" smtClean="0"/>
              <a:t>2019-06-04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608FA1F-187E-467E-83E2-068F73FD7942}" type="slidenum">
              <a:rPr lang="en-CA" smtClean="0"/>
              <a:t>‹#›</a:t>
            </a:fld>
            <a:endParaRPr lang="en-C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2717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D54E7C-9646-4372-AB05-E33FF7225C8D}" type="datetimeFigureOut">
              <a:rPr lang="en-CA" smtClean="0"/>
              <a:t>2019-06-04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608FA1F-187E-467E-83E2-068F73FD7942}" type="slidenum">
              <a:rPr lang="en-CA" smtClean="0"/>
              <a:t>‹#›</a:t>
            </a:fld>
            <a:endParaRPr lang="en-CA"/>
          </a:p>
        </p:txBody>
      </p:sp>
    </p:spTree>
    <p:extLst>
      <p:ext uri="{BB962C8B-B14F-4D97-AF65-F5344CB8AC3E}">
        <p14:creationId xmlns:p14="http://schemas.microsoft.com/office/powerpoint/2010/main" val="51029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D54E7C-9646-4372-AB05-E33FF7225C8D}" type="datetimeFigureOut">
              <a:rPr lang="en-CA" smtClean="0"/>
              <a:t>2019-06-04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608FA1F-187E-467E-83E2-068F73FD7942}" type="slidenum">
              <a:rPr lang="en-CA" smtClean="0"/>
              <a:t>‹#›</a:t>
            </a:fld>
            <a:endParaRPr lang="en-C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958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D54E7C-9646-4372-AB05-E33FF7225C8D}" type="datetimeFigureOut">
              <a:rPr lang="en-CA" smtClean="0"/>
              <a:t>2019-06-04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608FA1F-187E-467E-83E2-068F73FD7942}" type="slidenum">
              <a:rPr lang="en-CA" smtClean="0"/>
              <a:t>‹#›</a:t>
            </a:fld>
            <a:endParaRPr lang="en-C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1383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54E7C-9646-4372-AB05-E33FF7225C8D}" type="datetimeFigureOut">
              <a:rPr lang="en-CA" smtClean="0"/>
              <a:t>2019-06-04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608FA1F-187E-467E-83E2-068F73FD7942}" type="slidenum">
              <a:rPr lang="en-CA" smtClean="0"/>
              <a:t>‹#›</a:t>
            </a:fld>
            <a:endParaRPr lang="en-CA"/>
          </a:p>
        </p:txBody>
      </p:sp>
    </p:spTree>
    <p:extLst>
      <p:ext uri="{BB962C8B-B14F-4D97-AF65-F5344CB8AC3E}">
        <p14:creationId xmlns:p14="http://schemas.microsoft.com/office/powerpoint/2010/main" val="4243913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D54E7C-9646-4372-AB05-E33FF7225C8D}" type="datetimeFigureOut">
              <a:rPr lang="en-CA" smtClean="0"/>
              <a:t>2019-06-04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608FA1F-187E-467E-83E2-068F73FD7942}" type="slidenum">
              <a:rPr lang="en-CA" smtClean="0"/>
              <a:t>‹#›</a:t>
            </a:fld>
            <a:endParaRPr lang="en-C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1778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D54E7C-9646-4372-AB05-E33FF7225C8D}" type="datetimeFigureOut">
              <a:rPr lang="en-CA" smtClean="0"/>
              <a:t>2019-06-04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608FA1F-187E-467E-83E2-068F73FD7942}" type="slidenum">
              <a:rPr lang="en-CA" smtClean="0"/>
              <a:t>‹#›</a:t>
            </a:fld>
            <a:endParaRPr lang="en-CA"/>
          </a:p>
        </p:txBody>
      </p:sp>
    </p:spTree>
    <p:extLst>
      <p:ext uri="{BB962C8B-B14F-4D97-AF65-F5344CB8AC3E}">
        <p14:creationId xmlns:p14="http://schemas.microsoft.com/office/powerpoint/2010/main" val="73613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D54E7C-9646-4372-AB05-E33FF7225C8D}" type="datetimeFigureOut">
              <a:rPr lang="en-CA" smtClean="0"/>
              <a:t>2019-06-04</a:t>
            </a:fld>
            <a:endParaRPr lang="en-C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C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08FA1F-187E-467E-83E2-068F73FD7942}" type="slidenum">
              <a:rPr lang="en-CA" smtClean="0"/>
              <a:t>‹#›</a:t>
            </a:fld>
            <a:endParaRPr lang="en-CA"/>
          </a:p>
        </p:txBody>
      </p:sp>
    </p:spTree>
    <p:extLst>
      <p:ext uri="{BB962C8B-B14F-4D97-AF65-F5344CB8AC3E}">
        <p14:creationId xmlns:p14="http://schemas.microsoft.com/office/powerpoint/2010/main" val="2703754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9367" y="2957653"/>
            <a:ext cx="6815669" cy="1515533"/>
          </a:xfrm>
        </p:spPr>
        <p:txBody>
          <a:bodyPr/>
          <a:lstStyle/>
          <a:p>
            <a:r>
              <a:rPr lang="en-US" dirty="0" smtClean="0"/>
              <a:t>HISTORY OF THE ISRAEL – PALESTINE CONFLICT</a:t>
            </a:r>
            <a:endParaRPr lang="en-CA" dirty="0"/>
          </a:p>
        </p:txBody>
      </p:sp>
    </p:spTree>
    <p:extLst>
      <p:ext uri="{BB962C8B-B14F-4D97-AF65-F5344CB8AC3E}">
        <p14:creationId xmlns:p14="http://schemas.microsoft.com/office/powerpoint/2010/main" val="3836153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1967 – THE 6 DAY WAR</a:t>
            </a:r>
            <a:endParaRPr lang="en-CA" dirty="0"/>
          </a:p>
        </p:txBody>
      </p:sp>
      <p:sp>
        <p:nvSpPr>
          <p:cNvPr id="3" name="Content Placeholder 2"/>
          <p:cNvSpPr>
            <a:spLocks noGrp="1"/>
          </p:cNvSpPr>
          <p:nvPr>
            <p:ph idx="1"/>
          </p:nvPr>
        </p:nvSpPr>
        <p:spPr>
          <a:xfrm>
            <a:off x="1295401" y="2556932"/>
            <a:ext cx="9601196" cy="3585684"/>
          </a:xfrm>
        </p:spPr>
        <p:txBody>
          <a:bodyPr>
            <a:normAutofit/>
          </a:bodyPr>
          <a:lstStyle/>
          <a:p>
            <a:r>
              <a:rPr lang="en-US" dirty="0" smtClean="0"/>
              <a:t>Egypt and Syria mobilize on Israel’s borders…Israel attacks first…who’s fault??</a:t>
            </a:r>
          </a:p>
          <a:p>
            <a:r>
              <a:rPr lang="en-US" dirty="0" smtClean="0"/>
              <a:t>Jordan joins Arab nations…Israel wins quickly</a:t>
            </a:r>
          </a:p>
          <a:p>
            <a:r>
              <a:rPr lang="en-US" dirty="0" smtClean="0"/>
              <a:t>HUGE land grab!!</a:t>
            </a:r>
          </a:p>
          <a:p>
            <a:pPr lvl="1"/>
            <a:r>
              <a:rPr lang="en-US" dirty="0" smtClean="0"/>
              <a:t>West Bank, Golan Heights, Gaza Strip and ENTIRE Sinai Peninsula</a:t>
            </a:r>
          </a:p>
          <a:p>
            <a:pPr lvl="1"/>
            <a:r>
              <a:rPr lang="en-US" dirty="0" smtClean="0"/>
              <a:t>East Jerusalem, containing some of Islam’s holiest sites, now under Jewish control</a:t>
            </a:r>
          </a:p>
          <a:p>
            <a:r>
              <a:rPr lang="en-US" dirty="0" smtClean="0"/>
              <a:t>Another 300 000 Palestinians displaced</a:t>
            </a:r>
            <a:endParaRPr lang="en-CA" dirty="0"/>
          </a:p>
        </p:txBody>
      </p:sp>
    </p:spTree>
    <p:extLst>
      <p:ext uri="{BB962C8B-B14F-4D97-AF65-F5344CB8AC3E}">
        <p14:creationId xmlns:p14="http://schemas.microsoft.com/office/powerpoint/2010/main" val="4211092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6 day 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07" y="773134"/>
            <a:ext cx="4679577" cy="267039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6 day w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0040" y="773134"/>
            <a:ext cx="4741315" cy="267039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6 day w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307" y="3760707"/>
            <a:ext cx="4679577" cy="234353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6 day w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0040" y="3760707"/>
            <a:ext cx="4741315" cy="2343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33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1967 RESOLUTION 242</a:t>
            </a:r>
            <a:endParaRPr lang="en-CA" dirty="0"/>
          </a:p>
        </p:txBody>
      </p:sp>
      <p:sp>
        <p:nvSpPr>
          <p:cNvPr id="3" name="Content Placeholder 2"/>
          <p:cNvSpPr>
            <a:spLocks noGrp="1"/>
          </p:cNvSpPr>
          <p:nvPr>
            <p:ph idx="1"/>
          </p:nvPr>
        </p:nvSpPr>
        <p:spPr>
          <a:xfrm>
            <a:off x="1295401" y="2556931"/>
            <a:ext cx="9601196" cy="3747049"/>
          </a:xfrm>
        </p:spPr>
        <p:txBody>
          <a:bodyPr/>
          <a:lstStyle/>
          <a:p>
            <a:r>
              <a:rPr lang="en-US" dirty="0" smtClean="0"/>
              <a:t>Security Council passes Resolution 242</a:t>
            </a:r>
          </a:p>
          <a:p>
            <a:r>
              <a:rPr lang="en-US" dirty="0" smtClean="0"/>
              <a:t>Israel is to withdraw from the territories it had occupied in </a:t>
            </a:r>
          </a:p>
          <a:p>
            <a:pPr marL="0" indent="0">
              <a:buNone/>
            </a:pPr>
            <a:r>
              <a:rPr lang="en-US" dirty="0" smtClean="0"/>
              <a:t>    exchange for A</a:t>
            </a:r>
            <a:r>
              <a:rPr lang="en-CA" dirty="0" err="1" smtClean="0"/>
              <a:t>rab</a:t>
            </a:r>
            <a:r>
              <a:rPr lang="en-CA" dirty="0" smtClean="0"/>
              <a:t> recognition of its sovereignty and security</a:t>
            </a:r>
          </a:p>
          <a:p>
            <a:r>
              <a:rPr lang="en-US" dirty="0" smtClean="0"/>
              <a:t>Palestine says NO</a:t>
            </a:r>
          </a:p>
          <a:p>
            <a:r>
              <a:rPr lang="en-US" dirty="0" smtClean="0"/>
              <a:t>Critics of Israel point out that it still occupies a lot of this land</a:t>
            </a:r>
          </a:p>
          <a:p>
            <a:r>
              <a:rPr lang="en-US" dirty="0" smtClean="0"/>
              <a:t>Israel argues that its enemies have no intention at peace</a:t>
            </a:r>
          </a:p>
          <a:p>
            <a:r>
              <a:rPr lang="en-US" dirty="0" smtClean="0"/>
              <a:t>1980 – Israel declares all of Jerusalem its capital</a:t>
            </a:r>
          </a:p>
        </p:txBody>
      </p:sp>
      <p:pic>
        <p:nvPicPr>
          <p:cNvPr id="8194" name="Picture 2" descr="Image result for resolution 2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9725" y="1184367"/>
            <a:ext cx="2190750" cy="5012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876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PLO</a:t>
            </a:r>
            <a:endParaRPr lang="en-CA" dirty="0"/>
          </a:p>
        </p:txBody>
      </p:sp>
      <p:sp>
        <p:nvSpPr>
          <p:cNvPr id="3" name="Content Placeholder 2"/>
          <p:cNvSpPr>
            <a:spLocks noGrp="1"/>
          </p:cNvSpPr>
          <p:nvPr>
            <p:ph idx="1"/>
          </p:nvPr>
        </p:nvSpPr>
        <p:spPr/>
        <p:txBody>
          <a:bodyPr/>
          <a:lstStyle/>
          <a:p>
            <a:r>
              <a:rPr lang="en-US" dirty="0" smtClean="0"/>
              <a:t>After realizing that liberation couldn’t be achieved by the help from Arab neighboring states, they took matters into their own hands</a:t>
            </a:r>
          </a:p>
          <a:p>
            <a:r>
              <a:rPr lang="en-US" dirty="0" smtClean="0"/>
              <a:t>The Palestine Liberation Organization (PLO) was formed in 1964 by a summit of Arab governments</a:t>
            </a:r>
          </a:p>
          <a:p>
            <a:r>
              <a:rPr lang="en-US" dirty="0" smtClean="0"/>
              <a:t>Political action to validate existence of Palestine</a:t>
            </a:r>
          </a:p>
          <a:p>
            <a:r>
              <a:rPr lang="en-US" dirty="0" smtClean="0"/>
              <a:t>Guerrilla warfare tactics taken against “illegal settlements”</a:t>
            </a:r>
          </a:p>
          <a:p>
            <a:pPr lvl="1"/>
            <a:r>
              <a:rPr lang="en-US" dirty="0" smtClean="0"/>
              <a:t>350000 of them in the West Bank, 200000 in East Jerusalem</a:t>
            </a:r>
            <a:endParaRPr lang="en-CA" dirty="0"/>
          </a:p>
        </p:txBody>
      </p:sp>
      <p:pic>
        <p:nvPicPr>
          <p:cNvPr id="5" name="Picture 4"/>
          <p:cNvPicPr>
            <a:picLocks noChangeAspect="1"/>
          </p:cNvPicPr>
          <p:nvPr/>
        </p:nvPicPr>
        <p:blipFill>
          <a:blip r:embed="rId2"/>
          <a:stretch>
            <a:fillRect/>
          </a:stretch>
        </p:blipFill>
        <p:spPr>
          <a:xfrm>
            <a:off x="9034643" y="3815193"/>
            <a:ext cx="1708659" cy="2331608"/>
          </a:xfrm>
          <a:prstGeom prst="rect">
            <a:avLst/>
          </a:prstGeom>
        </p:spPr>
      </p:pic>
    </p:spTree>
    <p:extLst>
      <p:ext uri="{BB962C8B-B14F-4D97-AF65-F5344CB8AC3E}">
        <p14:creationId xmlns:p14="http://schemas.microsoft.com/office/powerpoint/2010/main" val="856813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1987 INTIFADA</a:t>
            </a:r>
            <a:endParaRPr lang="en-CA" dirty="0"/>
          </a:p>
        </p:txBody>
      </p:sp>
      <p:sp>
        <p:nvSpPr>
          <p:cNvPr id="3" name="Content Placeholder 2"/>
          <p:cNvSpPr>
            <a:spLocks noGrp="1"/>
          </p:cNvSpPr>
          <p:nvPr>
            <p:ph idx="1"/>
          </p:nvPr>
        </p:nvSpPr>
        <p:spPr>
          <a:xfrm>
            <a:off x="1295401" y="2556931"/>
            <a:ext cx="9601196" cy="3639473"/>
          </a:xfrm>
        </p:spPr>
        <p:txBody>
          <a:bodyPr/>
          <a:lstStyle/>
          <a:p>
            <a:r>
              <a:rPr lang="en-US" dirty="0" smtClean="0"/>
              <a:t>“Awakening” or “Shaking off”</a:t>
            </a:r>
          </a:p>
          <a:p>
            <a:r>
              <a:rPr lang="en-US" dirty="0" smtClean="0"/>
              <a:t>A massive uprising that pitted thousands of ordinary Palestinians against the Jewish state</a:t>
            </a:r>
          </a:p>
          <a:p>
            <a:r>
              <a:rPr lang="en-US" dirty="0" smtClean="0"/>
              <a:t>A Jewish salesman was stabbed to death by an Arab, and days later an Israeli army vehicle plowed into a group of Palestinians at the </a:t>
            </a:r>
            <a:r>
              <a:rPr lang="en-US" dirty="0" err="1" smtClean="0"/>
              <a:t>Jabalya</a:t>
            </a:r>
            <a:r>
              <a:rPr lang="en-US" dirty="0" smtClean="0"/>
              <a:t> refugee camp in Gaza (killing 4)…taken as deliberate</a:t>
            </a:r>
          </a:p>
          <a:p>
            <a:r>
              <a:rPr lang="en-US" dirty="0" smtClean="0"/>
              <a:t>Days…months…years – civil disobedience, strikes, riots, throwing stones.  Israel responded w/ live rounds at crowds</a:t>
            </a:r>
            <a:endParaRPr lang="en-CA" dirty="0"/>
          </a:p>
        </p:txBody>
      </p:sp>
    </p:spTree>
    <p:extLst>
      <p:ext uri="{BB962C8B-B14F-4D97-AF65-F5344CB8AC3E}">
        <p14:creationId xmlns:p14="http://schemas.microsoft.com/office/powerpoint/2010/main" val="3605803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INTIFADA CON’T</a:t>
            </a:r>
            <a:endParaRPr lang="en-CA" dirty="0"/>
          </a:p>
        </p:txBody>
      </p:sp>
      <p:sp>
        <p:nvSpPr>
          <p:cNvPr id="3" name="Content Placeholder 2"/>
          <p:cNvSpPr>
            <a:spLocks noGrp="1"/>
          </p:cNvSpPr>
          <p:nvPr>
            <p:ph idx="1"/>
          </p:nvPr>
        </p:nvSpPr>
        <p:spPr/>
        <p:txBody>
          <a:bodyPr/>
          <a:lstStyle/>
          <a:p>
            <a:r>
              <a:rPr lang="en-US" dirty="0" smtClean="0"/>
              <a:t>Israel brought an “iron fist” policy of mass arrests and evictions</a:t>
            </a:r>
          </a:p>
          <a:p>
            <a:r>
              <a:rPr lang="en-US" dirty="0" smtClean="0"/>
              <a:t>Palestinians felt united…eventually joined by Hamas – a VERY extremist group</a:t>
            </a:r>
            <a:endParaRPr lang="en-CA" dirty="0"/>
          </a:p>
        </p:txBody>
      </p:sp>
      <p:pic>
        <p:nvPicPr>
          <p:cNvPr id="10242" name="Picture 2" descr="Image result for intif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897" y="4020822"/>
            <a:ext cx="7187490" cy="2125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493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srael palest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006" y="788107"/>
            <a:ext cx="10757646" cy="5375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167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BACKGROUND</a:t>
            </a:r>
            <a:endParaRPr lang="en-CA" dirty="0"/>
          </a:p>
        </p:txBody>
      </p:sp>
      <p:sp>
        <p:nvSpPr>
          <p:cNvPr id="3" name="Content Placeholder 2"/>
          <p:cNvSpPr>
            <a:spLocks noGrp="1"/>
          </p:cNvSpPr>
          <p:nvPr>
            <p:ph idx="1"/>
          </p:nvPr>
        </p:nvSpPr>
        <p:spPr>
          <a:xfrm>
            <a:off x="1295401" y="2556932"/>
            <a:ext cx="9601196" cy="3596442"/>
          </a:xfrm>
        </p:spPr>
        <p:txBody>
          <a:bodyPr>
            <a:normAutofit/>
          </a:bodyPr>
          <a:lstStyle/>
          <a:p>
            <a:r>
              <a:rPr lang="en-US" dirty="0" smtClean="0"/>
              <a:t>BOTH</a:t>
            </a:r>
            <a:r>
              <a:rPr lang="en-US" b="1" dirty="0" smtClean="0"/>
              <a:t> </a:t>
            </a:r>
            <a:r>
              <a:rPr lang="en-US" dirty="0" smtClean="0"/>
              <a:t>Jews &amp; Muslim Arabs believe they are descended from Abraham     (c. 4000 BCE)</a:t>
            </a:r>
          </a:p>
          <a:p>
            <a:r>
              <a:rPr lang="en-US" dirty="0" smtClean="0"/>
              <a:t>BOTH have several ancient holy sites in Jerusalem </a:t>
            </a:r>
          </a:p>
          <a:p>
            <a:r>
              <a:rPr lang="en-US" dirty="0" smtClean="0"/>
              <a:t>Timeline-wise, Israelis settle first, yet are dispelled by the Roman Empire which banned Jews from the city and renamed it </a:t>
            </a:r>
            <a:r>
              <a:rPr lang="en-US" i="1" dirty="0" smtClean="0"/>
              <a:t>Syria </a:t>
            </a:r>
            <a:r>
              <a:rPr lang="en-US" i="1" dirty="0" err="1" smtClean="0"/>
              <a:t>Palaestina</a:t>
            </a:r>
            <a:r>
              <a:rPr lang="en-US" dirty="0" smtClean="0"/>
              <a:t>, or Palestine</a:t>
            </a:r>
          </a:p>
          <a:p>
            <a:r>
              <a:rPr lang="en-US" dirty="0" smtClean="0"/>
              <a:t>When Muslim Arabs captured Jerusalem in the 7</a:t>
            </a:r>
            <a:r>
              <a:rPr lang="en-US" baseline="30000" dirty="0" smtClean="0"/>
              <a:t>th</a:t>
            </a:r>
            <a:r>
              <a:rPr lang="en-US" dirty="0" smtClean="0"/>
              <a:t> Century CD, they lived in peace w/ Jews and Christians alike.</a:t>
            </a:r>
          </a:p>
          <a:p>
            <a:endParaRPr lang="en-CA" dirty="0"/>
          </a:p>
        </p:txBody>
      </p:sp>
    </p:spTree>
    <p:extLst>
      <p:ext uri="{BB962C8B-B14F-4D97-AF65-F5344CB8AC3E}">
        <p14:creationId xmlns:p14="http://schemas.microsoft.com/office/powerpoint/2010/main" val="17472577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ZIONISM</a:t>
            </a:r>
            <a:endParaRPr lang="en-CA" dirty="0"/>
          </a:p>
        </p:txBody>
      </p:sp>
      <p:sp>
        <p:nvSpPr>
          <p:cNvPr id="3" name="Content Placeholder 2"/>
          <p:cNvSpPr>
            <a:spLocks noGrp="1"/>
          </p:cNvSpPr>
          <p:nvPr>
            <p:ph idx="1"/>
          </p:nvPr>
        </p:nvSpPr>
        <p:spPr/>
        <p:txBody>
          <a:bodyPr/>
          <a:lstStyle/>
          <a:p>
            <a:r>
              <a:rPr lang="en-US" dirty="0" smtClean="0"/>
              <a:t>Although ancient Israel had disappeared into history, there were always Jews who kept its memory alive.</a:t>
            </a:r>
          </a:p>
          <a:p>
            <a:r>
              <a:rPr lang="en-US" dirty="0" smtClean="0"/>
              <a:t>19</a:t>
            </a:r>
            <a:r>
              <a:rPr lang="en-US" baseline="30000" dirty="0" smtClean="0"/>
              <a:t>th</a:t>
            </a:r>
            <a:r>
              <a:rPr lang="en-US" dirty="0" smtClean="0"/>
              <a:t> Century saw the Zionist movement, which sought to re-create a Jewish state in Palestine</a:t>
            </a:r>
          </a:p>
          <a:p>
            <a:r>
              <a:rPr lang="en-US" dirty="0" smtClean="0"/>
              <a:t>“</a:t>
            </a:r>
            <a:r>
              <a:rPr lang="en-US" i="1" dirty="0" smtClean="0"/>
              <a:t>A land without a people for a people without a land.”</a:t>
            </a:r>
            <a:endParaRPr lang="en-CA" dirty="0"/>
          </a:p>
        </p:txBody>
      </p:sp>
      <p:pic>
        <p:nvPicPr>
          <p:cNvPr id="2050" name="Picture 2" descr="Image result for zionis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6087" y="4034118"/>
            <a:ext cx="3052085" cy="1716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178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i="1" dirty="0" smtClean="0"/>
              <a:t>TWICE </a:t>
            </a:r>
            <a:r>
              <a:rPr lang="en-US" dirty="0" smtClean="0"/>
              <a:t>PROMISED LAND</a:t>
            </a:r>
            <a:endParaRPr lang="en-CA" dirty="0"/>
          </a:p>
        </p:txBody>
      </p:sp>
      <p:sp>
        <p:nvSpPr>
          <p:cNvPr id="3" name="Content Placeholder 2"/>
          <p:cNvSpPr>
            <a:spLocks noGrp="1"/>
          </p:cNvSpPr>
          <p:nvPr>
            <p:ph idx="1"/>
          </p:nvPr>
        </p:nvSpPr>
        <p:spPr/>
        <p:txBody>
          <a:bodyPr/>
          <a:lstStyle/>
          <a:p>
            <a:r>
              <a:rPr lang="en-US" dirty="0" smtClean="0"/>
              <a:t>When WWI began, the Ottoman Empire controlled Palestine</a:t>
            </a:r>
          </a:p>
          <a:p>
            <a:r>
              <a:rPr lang="en-US" dirty="0" smtClean="0"/>
              <a:t>Britain to Arabs – Promised Arab ruler that they would help create an independent Arab state in the area in return for assistance in overthrowing the Turks</a:t>
            </a:r>
          </a:p>
          <a:p>
            <a:r>
              <a:rPr lang="en-US" dirty="0" smtClean="0"/>
              <a:t>Britain to Jews – Promised Zionist leader a new Jewish homeland in Palestine, so long as this did not infringe on the rights of non-Jews</a:t>
            </a:r>
          </a:p>
          <a:p>
            <a:r>
              <a:rPr lang="en-US" dirty="0" smtClean="0"/>
              <a:t>BALFOUR DECLARATION</a:t>
            </a:r>
            <a:endParaRPr lang="en-CA" dirty="0"/>
          </a:p>
        </p:txBody>
      </p:sp>
    </p:spTree>
    <p:extLst>
      <p:ext uri="{BB962C8B-B14F-4D97-AF65-F5344CB8AC3E}">
        <p14:creationId xmlns:p14="http://schemas.microsoft.com/office/powerpoint/2010/main" val="2330476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8499" y="1247887"/>
            <a:ext cx="7960658" cy="4524315"/>
          </a:xfrm>
          <a:prstGeom prst="rect">
            <a:avLst/>
          </a:prstGeom>
          <a:noFill/>
        </p:spPr>
        <p:txBody>
          <a:bodyPr wrap="square" rtlCol="0">
            <a:spAutoFit/>
          </a:bodyPr>
          <a:lstStyle/>
          <a:p>
            <a:r>
              <a:rPr lang="en-US" sz="3200" b="1" i="1" dirty="0" smtClean="0"/>
              <a:t>“His Majesty’s Government views with favor the establishment in Palestine of a national home for the Jewish people, and will use their best endeavors to facilitate the achievement of this object, it being clearly understood that nothing shall be done which may prejudice the existing civil and religious rights of existing non-Jewish communities in Palestine.”  The Balfour Declaration 1917</a:t>
            </a:r>
            <a:endParaRPr lang="en-CA" sz="3200" b="1" i="1" dirty="0"/>
          </a:p>
        </p:txBody>
      </p:sp>
    </p:spTree>
    <p:extLst>
      <p:ext uri="{BB962C8B-B14F-4D97-AF65-F5344CB8AC3E}">
        <p14:creationId xmlns:p14="http://schemas.microsoft.com/office/powerpoint/2010/main" val="2020232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1920s &amp; 1930s</a:t>
            </a:r>
            <a:endParaRPr lang="en-CA" dirty="0"/>
          </a:p>
        </p:txBody>
      </p:sp>
      <p:sp>
        <p:nvSpPr>
          <p:cNvPr id="3" name="Content Placeholder 2"/>
          <p:cNvSpPr>
            <a:spLocks noGrp="1"/>
          </p:cNvSpPr>
          <p:nvPr>
            <p:ph idx="1"/>
          </p:nvPr>
        </p:nvSpPr>
        <p:spPr>
          <a:xfrm>
            <a:off x="1295401" y="2556931"/>
            <a:ext cx="9601196" cy="3682503"/>
          </a:xfrm>
        </p:spPr>
        <p:txBody>
          <a:bodyPr>
            <a:normAutofit/>
          </a:bodyPr>
          <a:lstStyle/>
          <a:p>
            <a:r>
              <a:rPr lang="en-US" dirty="0" smtClean="0"/>
              <a:t>Massive influx of Jews</a:t>
            </a:r>
          </a:p>
          <a:p>
            <a:r>
              <a:rPr lang="en-US" dirty="0" smtClean="0"/>
              <a:t>They’d purchase land from wealthy, absentee Arabs,</a:t>
            </a:r>
          </a:p>
          <a:p>
            <a:pPr marL="0" indent="0">
              <a:buNone/>
            </a:pPr>
            <a:r>
              <a:rPr lang="en-US" dirty="0"/>
              <a:t> </a:t>
            </a:r>
            <a:r>
              <a:rPr lang="en-US" dirty="0" smtClean="0"/>
              <a:t>   then evicted the tenant farmers</a:t>
            </a:r>
          </a:p>
          <a:p>
            <a:r>
              <a:rPr lang="en-US" dirty="0" smtClean="0"/>
              <a:t>Led to violence and counter-violence</a:t>
            </a:r>
            <a:endParaRPr lang="en-US" dirty="0"/>
          </a:p>
          <a:p>
            <a:r>
              <a:rPr lang="en-US" dirty="0" smtClean="0"/>
              <a:t>Arabs offered a legislative council, but had to validate</a:t>
            </a:r>
          </a:p>
          <a:p>
            <a:pPr marL="0" indent="0">
              <a:buNone/>
            </a:pPr>
            <a:r>
              <a:rPr lang="en-US" dirty="0"/>
              <a:t> </a:t>
            </a:r>
            <a:r>
              <a:rPr lang="en-US" dirty="0" smtClean="0"/>
              <a:t>   Balfour Declaration…which it rejected.</a:t>
            </a:r>
          </a:p>
          <a:p>
            <a:r>
              <a:rPr lang="en-US" dirty="0" smtClean="0"/>
              <a:t>Eventually hands problem over to United Nations</a:t>
            </a:r>
          </a:p>
        </p:txBody>
      </p:sp>
      <p:pic>
        <p:nvPicPr>
          <p:cNvPr id="3074" name="Picture 2" descr="Image result for league of nations mandate jew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4719" y="2508920"/>
            <a:ext cx="3571875" cy="3589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732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UNITED NATIONS </a:t>
            </a:r>
            <a:br>
              <a:rPr lang="en-US" dirty="0" smtClean="0"/>
            </a:br>
            <a:r>
              <a:rPr lang="en-US" dirty="0" smtClean="0"/>
              <a:t>1947 PARTITION PLAN</a:t>
            </a:r>
            <a:endParaRPr lang="en-CA" dirty="0"/>
          </a:p>
        </p:txBody>
      </p:sp>
      <p:sp>
        <p:nvSpPr>
          <p:cNvPr id="3" name="Content Placeholder 2"/>
          <p:cNvSpPr>
            <a:spLocks noGrp="1"/>
          </p:cNvSpPr>
          <p:nvPr>
            <p:ph idx="1"/>
          </p:nvPr>
        </p:nvSpPr>
        <p:spPr/>
        <p:txBody>
          <a:bodyPr/>
          <a:lstStyle/>
          <a:p>
            <a:r>
              <a:rPr lang="en-US" dirty="0" smtClean="0"/>
              <a:t>Plan gives Jews their own state, based on where they </a:t>
            </a:r>
          </a:p>
          <a:p>
            <a:pPr marL="0" indent="0">
              <a:buNone/>
            </a:pPr>
            <a:r>
              <a:rPr lang="en-US" dirty="0"/>
              <a:t> </a:t>
            </a:r>
            <a:r>
              <a:rPr lang="en-US" dirty="0" smtClean="0"/>
              <a:t>   purchased the most land</a:t>
            </a:r>
          </a:p>
          <a:p>
            <a:r>
              <a:rPr lang="en-US" dirty="0" smtClean="0"/>
              <a:t>Arabs would control the remaining territory</a:t>
            </a:r>
          </a:p>
          <a:p>
            <a:r>
              <a:rPr lang="en-US" dirty="0" smtClean="0"/>
              <a:t>Jerusalem given international status</a:t>
            </a:r>
          </a:p>
          <a:p>
            <a:r>
              <a:rPr lang="en-US" dirty="0" smtClean="0"/>
              <a:t>Jews support, Palestinians opposed…and FOUGHT!!</a:t>
            </a:r>
            <a:endParaRPr lang="en-CA" dirty="0"/>
          </a:p>
        </p:txBody>
      </p:sp>
      <p:pic>
        <p:nvPicPr>
          <p:cNvPr id="4098" name="Picture 2" descr="Image result for 1947 partition p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5480" y="2556932"/>
            <a:ext cx="2910355" cy="3639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326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1948 CATASTROPHE</a:t>
            </a:r>
            <a:endParaRPr lang="en-CA" dirty="0"/>
          </a:p>
        </p:txBody>
      </p:sp>
      <p:sp>
        <p:nvSpPr>
          <p:cNvPr id="3" name="Content Placeholder 2"/>
          <p:cNvSpPr>
            <a:spLocks noGrp="1"/>
          </p:cNvSpPr>
          <p:nvPr>
            <p:ph idx="1"/>
          </p:nvPr>
        </p:nvSpPr>
        <p:spPr/>
        <p:txBody>
          <a:bodyPr/>
          <a:lstStyle/>
          <a:p>
            <a:r>
              <a:rPr lang="en-US" dirty="0" smtClean="0"/>
              <a:t>Zionists seized all the land under the UN plan…and more</a:t>
            </a:r>
            <a:r>
              <a:rPr lang="en-CA" dirty="0" smtClean="0"/>
              <a:t>…doing so forced Arabs to flee from their homes</a:t>
            </a:r>
          </a:p>
          <a:p>
            <a:r>
              <a:rPr lang="en-US" dirty="0" smtClean="0"/>
              <a:t>1 million Palestinian refugees were created in this time</a:t>
            </a:r>
          </a:p>
          <a:p>
            <a:r>
              <a:rPr lang="en-US" dirty="0" smtClean="0"/>
              <a:t>On May 15, 1948 British troops leave and it’s now just the 2 w/ UN oversight</a:t>
            </a:r>
          </a:p>
          <a:p>
            <a:r>
              <a:rPr lang="en-US" dirty="0" smtClean="0"/>
              <a:t>Zionists proclaim new Jewish statehood…Palestinians </a:t>
            </a:r>
          </a:p>
          <a:p>
            <a:pPr marL="0" indent="0">
              <a:buNone/>
            </a:pPr>
            <a:r>
              <a:rPr lang="en-US" dirty="0"/>
              <a:t> </a:t>
            </a:r>
            <a:r>
              <a:rPr lang="en-US" dirty="0" smtClean="0"/>
              <a:t>   proclaim “Catastrophe”</a:t>
            </a:r>
          </a:p>
        </p:txBody>
      </p:sp>
      <p:pic>
        <p:nvPicPr>
          <p:cNvPr id="5122" name="Picture 2" descr="Image result for 1948 catastrop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0478" y="4479926"/>
            <a:ext cx="285750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874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1948 CONFLICT</a:t>
            </a:r>
            <a:endParaRPr lang="en-CA" dirty="0"/>
          </a:p>
        </p:txBody>
      </p:sp>
      <p:sp>
        <p:nvSpPr>
          <p:cNvPr id="3" name="Content Placeholder 2"/>
          <p:cNvSpPr>
            <a:spLocks noGrp="1"/>
          </p:cNvSpPr>
          <p:nvPr>
            <p:ph idx="1"/>
          </p:nvPr>
        </p:nvSpPr>
        <p:spPr/>
        <p:txBody>
          <a:bodyPr/>
          <a:lstStyle/>
          <a:p>
            <a:r>
              <a:rPr lang="en-US" dirty="0" smtClean="0"/>
              <a:t>Palestinians go to war over the displacement….QUICKLY defeated</a:t>
            </a:r>
          </a:p>
          <a:p>
            <a:r>
              <a:rPr lang="en-US" dirty="0" smtClean="0"/>
              <a:t>Israelis seize 1/3 extra territory from original plan</a:t>
            </a:r>
          </a:p>
          <a:p>
            <a:r>
              <a:rPr lang="en-US" dirty="0" smtClean="0"/>
              <a:t>Egypt &amp; Jordan annex what was left…Palestinian refugees all over</a:t>
            </a:r>
          </a:p>
          <a:p>
            <a:r>
              <a:rPr lang="en-US" dirty="0" smtClean="0"/>
              <a:t>Israel’s 1</a:t>
            </a:r>
            <a:r>
              <a:rPr lang="en-US" baseline="30000" dirty="0" smtClean="0"/>
              <a:t>st</a:t>
            </a:r>
            <a:r>
              <a:rPr lang="en-US" dirty="0" smtClean="0"/>
              <a:t> President said, “A miraculous clearing of the land; the </a:t>
            </a:r>
          </a:p>
          <a:p>
            <a:pPr marL="0" indent="0">
              <a:buNone/>
            </a:pPr>
            <a:r>
              <a:rPr lang="en-US" dirty="0" smtClean="0"/>
              <a:t>    miraculous  simplification of Israel’s task.” </a:t>
            </a:r>
          </a:p>
          <a:p>
            <a:r>
              <a:rPr lang="en-US" dirty="0" smtClean="0"/>
              <a:t>Arab states refuse to recognize Israel, vowing to fight another day</a:t>
            </a:r>
            <a:endParaRPr lang="en-CA" dirty="0"/>
          </a:p>
        </p:txBody>
      </p:sp>
      <p:pic>
        <p:nvPicPr>
          <p:cNvPr id="6146" name="Picture 2" descr="Map comparing the borders of the 1947 partition plan and the Armistice Demarcation Lines of 19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2500" y="1332442"/>
            <a:ext cx="1619250" cy="454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9605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76</TotalTime>
  <Words>768</Words>
  <Application>Microsoft Office PowerPoint</Application>
  <PresentationFormat>Widescreen</PresentationFormat>
  <Paragraphs>72</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Garamond</vt:lpstr>
      <vt:lpstr>Organic</vt:lpstr>
      <vt:lpstr>HISTORY OF THE ISRAEL – PALESTINE CONFLICT</vt:lpstr>
      <vt:lpstr>ANCIENT BACKGROUND</vt:lpstr>
      <vt:lpstr>ZIONISM</vt:lpstr>
      <vt:lpstr>THE TWICE PROMISED LAND</vt:lpstr>
      <vt:lpstr>PowerPoint Presentation</vt:lpstr>
      <vt:lpstr>1920s &amp; 1930s</vt:lpstr>
      <vt:lpstr>UNITED NATIONS  1947 PARTITION PLAN</vt:lpstr>
      <vt:lpstr>1948 CATASTROPHE</vt:lpstr>
      <vt:lpstr>1948 CONFLICT</vt:lpstr>
      <vt:lpstr>1967 – THE 6 DAY WAR</vt:lpstr>
      <vt:lpstr>PowerPoint Presentation</vt:lpstr>
      <vt:lpstr>1967 RESOLUTION 242</vt:lpstr>
      <vt:lpstr>THE PLO</vt:lpstr>
      <vt:lpstr>1987 INTIFADA</vt:lpstr>
      <vt:lpstr>INTIFADA CON’T</vt:lpstr>
      <vt:lpstr>PowerPoint Presentation</vt:lpstr>
    </vt:vector>
  </TitlesOfParts>
  <Company>Trillium Lakelands DSB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THE ISRAEL – PALESTINE CONFLICT</dc:title>
  <dc:creator>Reynolds, Lance</dc:creator>
  <cp:lastModifiedBy>Reynolds, Lance</cp:lastModifiedBy>
  <cp:revision>5</cp:revision>
  <dcterms:created xsi:type="dcterms:W3CDTF">2019-06-03T15:45:08Z</dcterms:created>
  <dcterms:modified xsi:type="dcterms:W3CDTF">2019-06-04T11:41:39Z</dcterms:modified>
</cp:coreProperties>
</file>