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56" r:id="rId7"/>
    <p:sldId id="257" r:id="rId8"/>
    <p:sldId id="258" r:id="rId9"/>
    <p:sldId id="276" r:id="rId10"/>
    <p:sldId id="277" r:id="rId11"/>
    <p:sldId id="259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F849C-8EE8-4B5C-94F7-E84EE59B751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B4DD-E34D-469C-9D38-F5281D46E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B4DD-E34D-469C-9D38-F5281D46EB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0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B4DD-E34D-469C-9D38-F5281D46EB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BECCDF-D669-4B09-9CF6-94C2F559197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4394ED-7518-4106-9779-631AFCFE6D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b="1" i="1" dirty="0" smtClean="0"/>
              <a:t>THE REFORMATION</a:t>
            </a:r>
            <a:endParaRPr lang="en-CA" sz="4800" b="1" i="1" dirty="0"/>
          </a:p>
        </p:txBody>
      </p:sp>
      <p:pic>
        <p:nvPicPr>
          <p:cNvPr id="1028" name="Picture 4" descr="http://victorverney.files.wordpress.com/2011/06/martin-luther-nails-thesi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1"/>
            <a:ext cx="5616624" cy="32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KINGDOMS BAND</a:t>
            </a:r>
            <a:endParaRPr lang="en-CA" b="1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1736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“</a:t>
            </a:r>
            <a:r>
              <a:rPr lang="en-US" sz="4400" i="1" dirty="0" smtClean="0">
                <a:solidFill>
                  <a:schemeClr val="tx1"/>
                </a:solidFill>
              </a:rPr>
              <a:t>How you live means more than what you believe.”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Do they appear CATHOLIC or PROTESTANT?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Do we BELIEVE something first and THEN pick a religion, or do we pick a religion and follow its ideals??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1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Luther’s &amp; The Sacraments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774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Catholic Church (7) – Baptism, Confirmation, the Eucharist,  Penance, Matrimony, Holy Orders, and Extreme Unction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Luther (2) – Baptism, Eucharist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tx1"/>
                </a:solidFill>
              </a:rPr>
              <a:t>Why Only 2???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pic>
        <p:nvPicPr>
          <p:cNvPr id="28674" name="Picture 2" descr="http://www.americancatholic.org/features/gfx/articles/Sacra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4429125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Church Response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1520 – Pope Leo X condemns Luther’s teachings and orders him to recant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1521 – Charles V &amp; the Diet of Worms (not what it sounds like)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Demanded to recant – relies on Scripture &amp; reason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Excommunicated </a:t>
            </a:r>
            <a:r>
              <a:rPr lang="en-US" sz="2600" i="1" dirty="0" smtClean="0">
                <a:solidFill>
                  <a:schemeClr val="tx1"/>
                </a:solidFill>
              </a:rPr>
              <a:t>(Why not a big deal) &amp;</a:t>
            </a:r>
            <a:r>
              <a:rPr lang="en-US" sz="2600" dirty="0" smtClean="0">
                <a:solidFill>
                  <a:schemeClr val="tx1"/>
                </a:solidFill>
              </a:rPr>
              <a:t> Outlaw 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Fled to Saxony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Translated New Testament into German vernacular</a:t>
            </a:r>
          </a:p>
          <a:p>
            <a:pPr lvl="1">
              <a:buFont typeface="Wingdings" pitchFamily="2" charset="2"/>
              <a:buChar char="v"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en-US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Reformation Spreads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Zurich – Ulrich Zwingli – Swiss Reformation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Geneva – John Calvin – Calvinism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Zurich/Munster – Michael Servetus/Menno Simons – Anabaptists (Mennonite/Amish)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England – Henry VIII &amp; Thomas Cranmer &amp; Cromwell – Anglican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Swiss Reformation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170167" cy="4310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Zwingli (1484-1531)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Country priest w/ humanist influences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Led Zurich to become a Protestant city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Saw reform as </a:t>
            </a:r>
            <a:r>
              <a:rPr lang="en-US" sz="3200" u="sng" dirty="0" smtClean="0">
                <a:solidFill>
                  <a:schemeClr val="tx1"/>
                </a:solidFill>
              </a:rPr>
              <a:t>communal</a:t>
            </a:r>
            <a:r>
              <a:rPr lang="en-US" sz="3200" dirty="0" smtClean="0">
                <a:solidFill>
                  <a:schemeClr val="tx1"/>
                </a:solidFill>
              </a:rPr>
              <a:t> movement (non-Luther)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Suppressed religious images &amp; monastic institutions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New Eucharist concept that Luther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Held old concept of celibacy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3.bp.blogspot.com/-le587AvuoZU/TvrDbm1cjeI/AAAAAAAAAWc/CEH8pL96ho0/s1600/Ulrich%2BZwing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660606" cy="2160240"/>
          </a:xfrm>
          <a:prstGeom prst="rect">
            <a:avLst/>
          </a:prstGeom>
          <a:noFill/>
        </p:spPr>
      </p:pic>
      <p:pic>
        <p:nvPicPr>
          <p:cNvPr id="5" name="Picture 2" descr="http://3.bp.blogspot.com/-le587AvuoZU/TvrDbm1cjeI/AAAAAAAAAWc/CEH8pL96ho0/s1600/Ulrich%2BZwing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66060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Calvinism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421687" cy="4310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Calvin (1509-1564)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Institutes of the Christian Religion</a:t>
            </a:r>
            <a:r>
              <a:rPr lang="en-US" sz="3200" dirty="0" smtClean="0">
                <a:solidFill>
                  <a:schemeClr val="tx1"/>
                </a:solidFill>
              </a:rPr>
              <a:t> (1536)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Doctrine of absolute power of God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Predestination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i="1" dirty="0" smtClean="0">
                <a:solidFill>
                  <a:schemeClr val="tx1"/>
                </a:solidFill>
              </a:rPr>
              <a:t>The word of God takes root and grows only in those whom the Lord, by his eternal election, has predestined to be his children”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Obliged to live good life…good life will be sign you are in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Pastors, Teachers, Elders, Deacons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No clergy powers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.covenanter.org/JCalvin/calvin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088232" cy="2159019"/>
          </a:xfrm>
          <a:prstGeom prst="rect">
            <a:avLst/>
          </a:prstGeom>
          <a:noFill/>
        </p:spPr>
      </p:pic>
      <p:pic>
        <p:nvPicPr>
          <p:cNvPr id="5" name="Picture 2" descr="http://www.covenanter.org/JCalvin/calvin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88232" cy="215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Calvinism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SUPER rigid – no religious toleration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Servetus (Anabaptist) burned at stake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Even had Church Courts</a:t>
            </a:r>
          </a:p>
          <a:p>
            <a:pPr lvl="1">
              <a:buFont typeface="Wingdings" pitchFamily="2" charset="2"/>
              <a:buChar char="v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Similarities to Zwingli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Later followers in France - Huguenots</a:t>
            </a:r>
          </a:p>
          <a:p>
            <a:pPr lvl="1">
              <a:buFont typeface="Wingdings" pitchFamily="2" charset="2"/>
              <a:buChar char="v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www.covenanter.org/JCalvin/calvin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88232" cy="2159019"/>
          </a:xfrm>
          <a:prstGeom prst="rect">
            <a:avLst/>
          </a:prstGeom>
          <a:noFill/>
        </p:spPr>
      </p:pic>
      <p:pic>
        <p:nvPicPr>
          <p:cNvPr id="5" name="Picture 2" descr="http://www.covenanter.org/JCalvin/calvin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088232" cy="215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Anglican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28674" name="AutoShape 2" descr="data:image/jpeg;base64,/9j/4AAQSkZJRgABAQAAAQABAAD/2wCEAAkGBhQSERUUExQWFRUUGRsaFxgXGBcaHBsbGxocHBgaHBoYHSYgGRkjHBcXHy8gJycpLCwsGB4xNTAqNSYrLCkBCQoKDgwOGg8PGi0kHyQsLS4sLCwsLCwsLC8sLCwsLCwsLCwpLCwsLCwsLCwsLCwsLCwsLCwsLCwsLCksLCwpLP/AABEIAPYAzQMBIgACEQEDEQH/xAAbAAACAwEBAQAAAAAAAAAAAAAFBgIDBAEAB//EAD4QAAECBAQFAgQEBgICAQUBAAECEQADITEEBRJBBiJRYXETgTKRobEUQsHwByNS0eHxYnKCksIkM0NTshX/xAAZAQACAwEAAAAAAAAAAAAAAAACAwABBAX/xAApEQACAgICAQQBBAMBAAAAAAAAAQIRAyESMUEEIjJRcRNhgZEj0fAF/9oADAMBAAIRAxEAPwBCmIiGgRfNEZJkyG0grOmXHUIERSqJvF0irPKlVjiZYjoVECYlIlkVyoiU7RYoRWtMTiUcTLjypdolLFDEhFcUXZBEmJiTFiRBHLMhnTn9NBIF1WT/AOxo9Yril2SweZI2ilelN1AeTDyngWVLSV4rEMBdKSEU3dSqkbU0/aIjPsrw8wCTLSoqZJIS4bqVL7lyQSaDxCnJeAqYieqk/m+hiwMd4a8T/EaUnllSVFIdidKXe/KAaHvGafx/NCEleGGhQZKlksoJsxKWUz/WB5P6CoXvTaLUoBEHcNxrhFBpuGCR/wAUoV+Z/wDiY34XA5fiqyVmWeYlNaOacqvygUcUi+S8lV9Ct+HjisM8H834TmyQVUXLH502G1Rsfn5gMQ0M0+gSlOHEQXhg94nMBjwBvEpFlYw4F4h+HHWLDEFRKJZD0B1j3od46gxMRKBNU0RlasaZq4ztDCFYDGJR4R1ZiFE0ClY80RaOQaZDq4goUjqhHlCLbKIIFItlStRASCSdhU/LeDWTcGz8RKXNSAlCf63GrxSHTDZTh8ulGYogLYvMUzp7UG9GADm1YRLLGIag2CMl4KTLImYohglxLq5JFjTahI69hFGccd6XlYGXqZxqSCUJfZk0UaGtqbtQNjuKZmNWuRL5JKhc/EEpIUosm7gNoHYPeBq8LMklCJK1LE4BZlrSlnHwlSXIatH79YzOTk/d/QxR+iU+QuYibPxSvUUEHSFLIYkgDRp5VEO+lPK2/TNw3ls5UwLRh1Tgx/LyvsXVyn5i9CDWHThnhwzSTiDr5tWhgJYV10BgS1HI+0fR8ukBIYBoDnekN/SrbPl+YcHY/EI0+jLlpcFlKlhmFkplhkvvclhWIy+FcTJk6JmH16UqCVS5gLksRqQsgEBizDfs0fYdIjJiE9IrpaC4puz4HmEkzsSiUZZkB9KQUJCwCSa6Qn1FOWB8CKcdgjhlImSphLksQGKSKMampB+Rj6Vx9g0Kw+pSdWhSSwofiALFqUMJy8PJKwpS1zkpqlCytQA0uEsdJ0vyEhT0cCDhKUhU4pGzgfjlaJgkTmXKnEJD6UhBNLM2g05bDZqg18RYVMrEzEJ+EF0+CAW8B2gLJwKQvUBUFxelXDV28xtmEkuokk7mpjRGNCbKZiogofWLVJitSYOiWVKREDFxNKRWBESKZW8dB8xw3iaEQLIWLTFWg9D8vf8AR4uRjVJUFCpAavSzeGp4MdGaKAApy2NXAYhneoqb9T1MTk/CLpFPolnYtuWo/TzEAl7Alr0dovmZgpQIoAbsNn1N4BrEU4lQSoBiFs9OlvDRfJ0SkRUCLgj2O8eEs7gj2O9vsflE5mKXzW5wAqlwE6R8qHyHjoxStT0cqSr3SCE/cxalL6JSK1KEGOEskOInpf4Elz37fZ4ErchnoHP2f7CHT+G2IYzEgB2Bs5ao/URWWTUWSCtn0HLJTcoDID0DNRq7R85/iDkeInYyWlatMhagEKZS2UXA1Ju5Zht8Q6iPpuEokAdPvX51hT/iel8Mkn+uz/XvGKHY+R8oGQTEJVMK0oCA4UCqpqwBAcEspnb4TBvhiQA0wuVKTVRJJJcdSzCBEwlQAUSQAwBqB84K5BNYEbJt7/6eLzp8Q/T1yHvCTkyUgq3vR3Ji+VxGnT6soqKA7gpUAWICinUxBD9GjmXYtMxASodI3ZihPokGif70rGVGtrZuxGaNLCwfiFP9QNk8QylkpCyVhncF627B9mgjhpACJYIslolLwSEdn+sN2xegRn+E1ySCAXqQXalasQdo+ZYmUAohNnLbsOkfTuLpxEhZFCI+YPXtD/Tp22Iz9JeTyURJUQVSLkzaKoKhvFXp0jW7MpTFPmNn43mcpB5SD5Iqq1C7H27xRLXpILAsT7vsXcN7bnswqUvoukUrVHkikXTpqS406aghmYUZrOz9S/VzWLJeJSNbpHMVEW5Xdmp3Y+zMQDE5P6KpGIy4tlS+0dSQxpffpXZv1iSFd4IozLl3igiNqxGdcqsUWyESlpiJETQpotFHlFo48QmGLJKKRbITQHjfk+czMLM1y2dmIIcEdDGJC4sKQbRGrWyLQ2Sf4oTUgvKQfBIr9YWM74inYpWqap+ifyjwIylNTFKkQvhGO0FybOmzxpwU7T7kRlVMAjhVyuLP9v8AcIy7VD8KcXZ9VytI9NG8V8VzSUISlQdKgopO/TxAThriAaGVcMBBvFIQEkrAXqqT3/dIwO1o6C2EsJnCpqUawEMO5L7VpBRc5xW8A8AiUunp7UBJ9vEWpzpEt0LL6bHt0PeCTfkBr6B/HGIAkN1hAk2cwV4rzv1lFjSw+8BMOqkbPTeWZPUeC0h48S0clx4msbDKkcWBHQIiaxNCRaKLPKliILlxeYrVEKopAiyV4iKhEpUCQ4tLRTMqY2GW7bvB3KeGapVOTVfwoNvKm+3z6QvLmjiVyGQxSyOkKS01jyTtH1Wdwdh/T1emgkByA4f3SRpsat5hPzjhQXkO5J5b72FLsaiMeP8A9GE3o0P0cqsXAh946aRSpBSogm37rG3J8zTInBcxAmJD0LGuzg3+9XFRGtZbEvDRmSuvSInGAbww5jhcLOSmYgCV6iiElOpn7glgEmh7eQSr4/L1ylAKsoApUAWIZ6P5HzEV+q3on6aRYvFdIgxV1itCKRrRLYOICUhkYorl4NS1hAZzBLDZQspmIZyjnAFXALKbrcR3JMIdMycwaWUOejkmzubG0M2WJRLBmP8AzpSh6adpksuFoPLRuZLv/T2hUpbobGOrQnZfO0K+sMuXZupZTrPK8Gcx4Gl4tH4jBqYKuk/lVulQulX+xQwJlcE4xFDKcOADqSx8OaxU4N7oKGRdDJm2bpQgekoBR8QiY/MFqWa3gpi8hxJUlCZZK7sGFi3+ILZN/C2fMUFYgiWl3IBdR7DYQGODYeSSj5EjHZbM/DifXT6gl+SUlX/xaB0jGlNDH07+KQQiVKwcoAel/MIDmrFKU/8AqSXP9Q7t8rMupBpWNMdaMkrlv7CUjHpNy0aSqj3eF6ZKgxwzl3rzRL9T07VZxWn3aHKdbE8bdFxXSJAxlzLXImKlqYlJP3I+4I9o7gFLmr0ICXPUgDveLeVJWyKDukaSqoMdesEkcKz1BwkK3LKB/WBs6QqWSlSSlQuCGIio5YT+LJKEo9oiqsdkiIRbKVDGLGPI8KkKl6mdZLGzM7XoQSGPYio3KJxUwTNK7gkP2d6A9CTSBkqWkyjspAQpJrYpZY+TH/xEasTjtbTFfEb9iKWt0jhZpOc22djHDjFIb8MUrQEihNzufD7QoZpgpiJqwFakoVXZulj0Z9+zB4L4fMCJRmipTQu1C7BXliPk0W5ZhdawxvVRBcn37/3jDH/HbY9ATG5FhZ8sLdQnaa6WqpmqwYC1T9YQs0wC5EwoWGN/Yx9txc9MpLAAKPQDxU/u0I/E+GVOSAaqQe1X7xp9L6iV0+hOTGpLQl4bFmU7pC0LbUkvtuDspiQ9b2MNmEy1GLlIQgJSC+lywcOSA7JCglJD3ctUFyn4hJDoIYiLMozYyVVGtB+JLn5joaDyKeOtVqzE/ayWOytclQeqVVSRYj+/aJCaNLdoa8ZjJWJkpSNFtg2pidJLVJdTOzhrUMKuOy0yiTdBsoWsaeXBHtA2m6YS0jVkM6sxDnSoO2xIBAf2UYOyMNqR6hWl1KbRdVjzMRzJ1cpNqQtZAseqx3Bv++rH22hinYOZLUNQIC0hSDfkXuNlMSXDb94XkWx2J6CvD3EX4YzSlPNMQAlVKKSaBQJZaHPkMQ9QxGfxLi8UFCWrRpTqUmS8tgCyiSTqNe4FxWBeV5MJ8wytQSoSlLS5cFQZ3J/Kx8sbbwOkqKTyrKXBBSFEFiOYGgdNE0PQdRFcnRTjFu6DeXcQLTKWmqlqZKZltNSotuVfDV+pjXMzrEolDFfilFRVp0O4DO7obQBT/Lwk4pCitICtJSsqAAVpU5Cm5aEgvewHsN6HmEpCSSo0AcljUhgC9O394u34ZXFXtGiVnkyXO9dhNVqL+oHDqBY9QXNCBsNgIUM9l85mAAa1KJbqWJpsHJHtDhMxaEy1y1SxrM0KTMYA6S+pFSC4UHYn6iAGYYUKlqAuCSAXHcM/k/OLUqZJRTQBRL1RtyGUfVJDAJFXs2pPWgPR+kDpc1oP5Fl3rS5iKj1AAD4Lmjh9u3xHajJukJSsx8SqeYhQZlJcN01G+zu8UZJiAichRol2N7GhtE8+QEqloB1aJYBL7uadrOzm7ecMgRenCgVqdn2HDpllJ9JQUB/SfBcpq1BuPvAYytaTKxEu1ETLFD2GreXdulBY0w5FjNclOsPpcOHBDd7izwclqWUFllVCwURUbp/T3jjO8cmdKlJbEnMMuVLUxqGcK2NPuNxFUpPWHD8SmfKSldHeWuzghylX/axfdz1qphLEgx2vTZnkVS7RzM+Lg7QcKw6gLFLRRg5o1jX8ChWti1/m8VIJCz29t794gZRAbdJ+h/y/zjC0dCxhyqZomGWr4ZrpBLXIYEv5+kW5BjlhS6NYGtlCij9vlC8J6yitk27f6g7lmNKbM6gPmaqp5J+QjNkhpjEETMKlOXJ9z+/ERm5cSvV8LM7ipA3/AH2ieCzNKTVIB8/sxYMeJgLHo7VL1p/aMvuT0GJPHeBCVS5iW5gxI6gQpzZcfRM9yvXh5gN0Mob9/eEQoeOx6XJ7K+jDmh7rPZTmPorDvoPxAXbcp6KaGDLMHZ1pmyFUQOZQcVUKtpLagRcuG7Kc9LRPA4tUtTj3BqD5/veNEo3tGeLp0xkl5CZcwLD6TQNueoUxpc9QCL3jZPzBc1MtK1FYlugPpJAJQRs5DgVLt8zFmA4n9UJlFSm1avTUQSosxZTVJHZ6ClzGrNsDLWVGSdKTs53JYP8AmNau1U07ok35NONrqjmAwcybNSlFVsfhcFIKauK8pCgkl922iGBWiWtK5iNaZZ5kaqUcXpUHYm3mJ5bnU3CrE2WpJ5WYpopBLhmY6qBq9Yzetrsp9SiVEO9zQEeWp7O5gelYfeiWbTEKnKXLDIclKTsOlLXtVnAizKsQqVOTMQzpL1diNPkbn6Rl0p0Jc9lMzOksTTd6+BFJxaSfSSTqSCSGLEBnD23f5+IkW30SSS7CJWVKK186tWqYASNZeoq1TZmo9It4ikSRMBw6ipBSgpDgtqSXFnJs4uNUew+WPhjiQsfGEEdCA52YjT8qd4wImlXwhy9DVgXA7/mY0+lGjKX2A+IeG5sjEBBA/mgLQU1BB3BG0NWBwyMPhiCEjWm7nWnSHJ0sWB1uHfdjaBa1olzUoUkrWTSiyECpsqtSA5As+9IG53mxWTLQQUgMSKjYsOlXdrnru23LQhpJ6AWOxGuYpXU07DYewYe0dw6ohiE7xyUqsP8AAlaZ9B4Iw+qRM3ZftYfoDDGk6QCC6bdTe3+IC/w+mfySlrqKv0f9P9QyKlgbqFXJa3tHBzy/yS/J04dIBYvLmcAUWuWU+XY12YKHsO0Lmd4YSsRMQn4Qrl8Go+8OuMxaXlpupS0ltgXqfMJfEkx8Qv2//kRs9DOTl/Bn9SvaaJhCildgp387jxv7xPMkghLNqb6bv9C/jrGfAl3SPI+x/Q+0CcZPUuYavVh4H+oc8fvr6CjO4r9xgwmXpmJLqDgXbV8jGtI9Mn1HD0PRuqVWe94XsDhMQnmQSO7/AN/tDVlEqdiElM2WyU0VNSNSRdtaBt3o3aM+SLW7tDozXlUdnS3BKOYdxzAs7EbeYGYbFKQsKAJa4HQbGnR4vEkSToWC6aMDQvUKe7EV6fWNf41KkEWvQff91rCrr9xlWhjm4cqQzAo0gA1qKt26R8gxqDLmLQaFJt9vpH1zCrM3DoQgU0hyewF1C1reI+e8a5f6c9L11OCR++8X6OXGbixGVXH8CvPLx7Doi7Ey2B7Rmw66x1rtGNqpbLsQllBu0H5c1ir+lTghblgRUOKpbUa9HpANauZLtcQ5zsDJ/DS50qYVzdRC0OlxcEijs9lEF3FoRPwacdbMuUZYJUwrdVE/DtStCiijSxINzu8FkSJJUpWrQoBRTQkuBQAitSVAF+kY8Nj1yFCYl0KYpImJBBSQyklLtUVNmYWaMqZp1kKBCqMAdIO3xAX33sRAd7ZOOtBWdk6PTQUlI1K1MSQUvdJcHSeYns3tAPMJsmTMPKoq01WnS7Fgzh3FDTp9GThbJkYpU9EycZUxAdCQxcV1LcpBUAe7g+YESpYUtOtKFaWYlFg92Jq5VY9XiLWynb15CEjByk0UtQSTqULkNylTKYE6SdnqRs8dxOYJQkgBFCSFVSSmjOliAfhU/e8D/RT6ySrWUhSXAU3K7Fgndlf5ieOlIEyYmUFJlaj6aS6izsCdVSWFgQb3ivGyUrK5klMxZE6cJaXKStFA1dLk/lJawYP7hPlo0zCHBAJqNx1h7Rw+pEmVOK0lM4EBIJ1A1CnG/wALXp8oR8UlpyhDIeUDNLsqxaGJjNLTWN+NTY9YxyBWHxftESXuH7g10yn6O3uXbx/eCs/GkMr/ANmLBib9aRlyjCth5SgDqKCq71ASAD9aHdUSxx/laiKUa2/1s5jizqU2/wBzpRWjuKICtT1QFrc1Zkqbtdh/uE1UwrJUTU3grjsQRLLlyUAfMgH7GBMsUjpekhxTZh9U9pBGSCGWNi3mlfoYhl8pBnuXZiWPWgHa5gpIwg9FClGlS3dz/gQRyjhr1ZOIxNtDJQlqM4dwbvSneJKVyYyMeMEQzLEoAT6epKtACgvS2qtUndJDNbexjdwNxH+DxPNWVOGkgFyCByqaj2NO5AchiMws2V6kv1iv0nL+n8YDslQd3qA47x7EAKdKDZR0KWXICS4NN2AB8nxC747Q3jacX0HuNFyZmImkJUeVJkrSUkaw+tJCmZBcEiooTuGWpstUoBSkaUzA6F0KSPrp+3eIyssmTcSFImVLBaFGYVAOxSHcaaBT9gaO0Ec7yHE4cpUtBBOyiFJJuUuCano2zxUop9FY5cdMNcP58lUsIJDp6PY27da/sqfHR9XUt6S1AB/+V/fb2i6ZLCWXJT6aw5VKJ2sSAdu/XxGTiTED8Mp6a9K/JLae+9f2+XHjUcqkvIyW4sVcR8MYsOh43z1On2jNg0x1U9GKSuSJFJ1J8iGSShdSQwC9RPWheoHw0LkDfaAGFQ81A7/v3j6Rl/FcpGCXIGGU5cFYKaquFFw4KRpoxDgDeFTHY21dK9g1FCNUsn0lDXLAAdIUCUhzZnSLg9HqCHFOYysZPTMkuElCdVGL3TQ9AGp0PVxTNnFS1Fjy0K1MmoYFyAKgiz6bFiTGBBWsAMAFjUl3ZTfm3BU/Yp3Z7KT0McVdmBQBWlQHMhnOyh1BA/pLEbe8bFXcU2dzVw427/u8acuwRnzpUgqKNUwILAcuoqdQLAuQlQpSm1gR4hy1GGxBSheoI0l6V1BiCQGSoVFgPm0WrqySaTSBOIq5SQWJBYg6TZix8RnU4Ds4dj0tZjQ1LdeU0iWV5YJSZnMSlWk1ppaoDVckEsW72DQZzLMjiJMiSEBKpSNCdypyAX7ME0e5O7RJUgI2+0A1TiAQDQBQTQsNR1KptUEsBAXPAjWjSlSVMygpmfsdwQQf28OuWcMKX6iksoS9OsGjggqo+wGkj/rR91TiLDAKpsQAW2agLb8tO3mLh8iSppg6fLdPiB0mW5bqYL6eWIZPhNU5I9z7Q1SpMXKNyQ/CTpwpKFELltQ6S4IANG9/aF3G4pRUEVu5tUqYD3uIbcJKJlVdlJqeosz73NDs8CVZIMO81aqG2sfDStdyAT9N6Rysckm77NjBvEWWolSw6v5lKvetU6bMHNbwCknlDxZmWOM+YVVayX2H6kxyWmnaOt6WMlGmc/1DTYYkTCZIA2LfOoHzP0MFsFxocIiZJUgLlqcGpBFGowvQffeAWXzWmMRRTP7c36Ee8Sw+WKxWKElBSFTHZ7USVfVvrASVZGOi1LGacLidRSQaLGoWcVqi1WJFexs0MuJl4Q4SWUTB+ISTqSxSVJ1HlYOksGND17wJybhWZNkzDLb/AOnY73VqKqFy3KQR8rMR/wCMWkFJJ5LhTAB6A0PguHvTstjFvz+TWMZpJKSUrSXSpQU1ARpIagNKWp2h0zHjuRjsDMSoiVNABUlRdPKXJChtTyO+65gMnUrDzJyZiSZajrlE3T8QUHNFcze1IDTQmY7JDKSy0kB1WAHRJDBj1J6mJH268Mkkp78oskrVi1yJaFIKUlSZSnYpfmCXIBYKcAN+ZoGcS5aqTLX6hdRUENSjNSlm6WtDT/DvhJE1UxKFrllCgok1NCQgpajita1bah5xrwpiJs9EmdOQNRJTNUCyiQw1afhNGttvRy47TXQrn3F90fNsSpkACO4FHLFGOllBKFBlJJB8ikXYVbJMOa9oClcy/AS3nOz6dqVt1t/iHjhvJl4hU8uEBKLLV1Ir3DoFug2MBuHsqlHBTcQZoE1E1KQhnJCgz++okFmdBftqXNTLWk2LsdJLs5cFruN3qzF2hOSr2aMVvUe2XSxqllIW6rXSFGjPRVR0Li1bFy/EHEicSmSPRMtcmihyq2oQHFPkQTFGEmgpUGDqLhqGoBS5J6FPR2PRzZ//AISThJmJ9QOiaEhAIJblJc6lMS9gSIVFt2gpKKewRm6dxRQDgoBBBFX1PSh8/eLJExc0grNVJJWVUN3c2uQ72jVjRo0nSlVQdLfExS4SUlj0Zy9wbkXcV8RyJ01E7DpISUFMx06SC9OxuQ7kW6RcFok5aVL+TOUoJUkBISAGVqDE0dATdLdd38xfIwS5bTFhkHUkTCCz+RQOEn4unViBeHxkphpKNItLShLg0dQP5TQ9Ge8G8NxDNMr0j8CVOkBIdJJ3WfyurpqoPaNPyLt+CmZi1I9ROohE4pJoNJ0kh3DMC4F3L+DCvxLil6tLAJcbhRcAva1w4I+dYcJGMkvP9QcxQlUsj+tK1Gp6s16MC77qHEaia1YNd7FyL2oRTYuIuC2i3tMwpPL8o7kc5KZp1OxDU9rfKMyp1IsyWVqmEC9IbJe12DF3JH0zLsRLTLGupBIalW3YbWLkxmzfKFYmQrEah6ErUSgnmdNC4oL2D1pA+dMMtACfiFHoez1LbHer+8A04ucDKlJf0FAFZahWpJ16lJ/5AUNQ20YcGFcnMbklotlYFCwAU6XDuO9iwfp9DAnSQSIaJeOIl6dAOsoUFMAeVxQCpSdZ/wBQ0SeBJeYyZU5CzKWE6JjJfVpokkFmU1H3p0jo4JU6Mmdas+f5fI1FR/pH1JAH01RVjZehaSgkKSxCgSCCNwdvaDWUYH+SGuvmJr/4i1BX6mMucYUJVpuG/f1jPLLeVmjHCsdBzgLjD8PMPquZc2kw3KVCy/Dkv2Pzp44xuFXNVMkLKXDqJStIDKTZ01SVFJpY+SIXclzaXhpyVzZXqy2UFIdgSUkA+zvF2JwoxSVlCT6aK9dCSSA5atr9tmhrWgK91rsmcQ5Slkku4UWZg51JIAFalgOl2aCZxcgSAj0licDSYDynmsQS+mw+E1q9YlwpwecVJmS0llSG0hRJJCtVQoBkh0mjEbHrGbG4CbKUULJCnYghrmldVPenRR2CSoZGSei/LMwmJma5RKFbKS1tId9SVApPK4Y2tSveJc2xU4aVFC5jH0wxD6tIWAkUJFKEMXNmrDKsWmVMC5klM5BHMhTA13SX+IUvcHZoqkYZc9elCTM01IAGpgblKS5Yse5IveBVotxUv9mbIuDVYwEzJE0LKSEql6eVdQhUwK/ISkhqENuDClj8umSJqpM1JQtJYpOz/p3h9wmMmYVaZ2HVoUwOkklCg9QXNRzPt8L9IB8X46bjZyZwlJMxmmBDkggsCanlbdyKttD4TvRnnBp2USEBKAQ7hg7tQF9QN7tGqVPclZ+JmQwPLXULMQaX28Q2YvgcSstkLlIXMnKUFKahZSSSEh25SEinc1eFHHYObJS5lzEJX8ZVLUEs25ahezFt4XNeB+PIqsYM94rkTpchMuUJZEpaVlQIc6ktpKLnUjUCd/LwMQSpi1yA9QFB6P8A1MytqBwxdhnThxpd6t7e3aNvDxEvESF//jEwFQuLkKOlwHrbduzQNpsH4oniSpUwqulncsAARVQYfEBtzUvZiOlTDoHu+/5j+rVg/maEzJ8xMjmBmq9MBhUqIABNhqeho3yAnMcsXh1qkzG1IFdJcVL3YPeIlsZyThRTg0r9cK1J9LQRpcFlaaulnd2rY3aCsnLVjDld0zVFAsX01LgvZnqQ7EGhrik8rlquofSz+31i/BYvQCFKoTZzX4drOzC3TxFy2LSro4vLVAAqSrSoOkqD6glTKbV3a/2ZsPFwlehIVLmFallRWDt0A6hgK1HRoJ5lxKqZh5UnSyZKdPKHJNj7WetbdITMUSpOo0DnSOxJJPk/p3gorYMm6M5g1wihImLWsslCSonxQDy5A94G5XlszETUyZQ1LWWAdhZySdgACYOL4dmSlqkatQSpPqaXZUy5SDdkOB5cweRXBoDG/dZu/FJ1qWCS7BAIdTBINK1AJPkipNobeFuERMy2fMKUlazMMthYocBj0LKHhoSJFAFH4QWLULVDhrV2HkGpMOWA4jVLyxElJKFh0K0s4BUe9DzD5GFRUVdjsnJpKP2BZGJ0IUgpCisJSXqpJC01D7EU70vYH+H+MU4RK0r1KBVRgLgc1yOo+ULc5CmJ/vyPQAm70brdrvEMPk02el5clU0AkHSoJ0lkgg7G1+0SDdpoHKlxZfwqypaXPwkj+30IEVZ6Apd3gfwlmYRMVLVaYOU/8hb5hx5aLM6xaUgknwHufv8AvxGeUGszG45rgLeb0On5/v8Ad4J5Xms/DOZK1JBbUnZVN3BB+I3G8Ls6eVLc3MOIkpVIlqdiUJ9ywB+0asj4JWKx1kbI5FxROw831JBAUzKBAIKehTqsDbpSsaM54pxGIrN0qICqBDXBoxcsSACD3NYAKkgKpt+/aCGK4j/EzZXrJToljStctLLUl71OkqbsAfk1p3ouUN35JZZMViaIQoKUTy1U4+JZBB1e5Sd+8EZKzLmhSSuWs1/l8qg5IPwpDp2NWbxSgcX4fB45E3DFU1CP/wBidJ5klK0kpFaEHU3zrBniHjPCYyXrlYZYVTWpRGhJ7s9b15TSJKHlARyboFyzqI1uACCos5SCRXTTWaGgAdx2gji8nliYAibLnoUAUqSUm+xAJKTXTU2I3eAGWZqlS2lhbpAfWASGPVNGqakjasPPBmVGdOCtLJQQpRtUDlFBckAnt3geLugpTTVj2jCaZMqWboQAfLAfoYzrwoZtjGqdiQpZr2+VPu8UYmeAKw6VWZ4XR834v4clSFD0FhKlvplGxa+npUjlrejQl4PETZq9KENq5VBXKkeSo9Q3lhDvxLmKJOKTNITMuQC2pJFCxvpLkt1fsypMxap81cxAqTamruW7+/3hKavo08JNaJ4ZcyWCFKIVJJDgqZKkF3uNTMCXBangW47NFzlGbMLqWxUQKbENsAybdj4jEpBrUoJLuGFa3BpudxHpRIpsGo4DgDS/MQbbdj2ggWa5GIVpcs7mrMQSTs9L+1fayRNLKc1YvSpc2anRmceQYy4eaW779i4pW29+kcTqJN67Cxv2cjmPa3mKaItm7iDCyUKCcPM9SUqUh1EuSqr3AblId7F+lF/GYYr1ECiRTywalPbz3aCuolJSlipjW7aRQMN+woG3aMqFBekAtrod6k0cHu7mt+0Wnuy3GlTL/wCG+cIw2NSuZRJSpLnZ6g9rXgzleeLlzjMSHKtWrUBVJLqY9WHxe0A+FeBF45U1jolSxzLV1NQA27V6AN1EE8DmMyRLmykt6SxoJIqUgsDX4S5cVavYQWQXjXaZlXiilCTpJBWCQCz1dgG6kb/d4rwOTzcJNmeolRXMZhoOpiXKiZgYGwbv8nPgjJ0zpwKkuiSnURtrNJYVS/xlujPFvHOKTMxdGKUJ0dec8xA6FqH/AKkQvqF/Yx0519bF/B5zpkz5ak0mmWoG+nQSSKAu7/cw9/wsYyZyrgzGHsO9vEI6Z8r8OE6T66VrKl7aFKLAvdyHsPhvViBmY9b6QtSUpqyVKurmVvcOB/4wWL5C83xYJUSCFJoQXHkWirMcZMml1lz7MB2AoKxZNEUTKbPGmUV2IjJ9A03g5huIdEkS9ILEsdRFCxZt6vuLxgOEKrJNe0bcHkgvMcNsL+/Tf5QrI4Ne4bjjOL9pbJROnpeiJbtygAE3bua7x3E4YS0KawDjzvDhlikiXpIGmzCg/wAWEKmfcmtNwxY/Z+/WMePI5S41SNnHirYqqLl425ZnM6QF+jMVL9RJQvSfiSdj/e4jKocsRFo6Zy62fRf4Z8KHEmcorUlEvSGA+Iqc70skf+0OnFXF8nKkJw0lOqYuqiFB0JNCo76zVn87NHyzJ+IcRK5JE1UtBIWQCkVYCpatrV8QMxiXWSXJLkk1ckO/msK1Y+UX34PsWV8YYdaBpmA9jcfrAziTiZS/5CFAiZRxVhXajlo+Wrw9R0Iv8v8AMMOVpHooU4UbWSWYsH3P+RGecK8j8bt1RLFyQnm+I1B11p529o04GSgpAok3ZTEP2IqDXvGPGjUtKRXUQAKm5aCmOk6AlIqlzRq0DsaAbH6jaATNsqjFJmef63qAMFIJsefSD1/MBGbMpQSCGTpID1UaF9iOnloz4acsqKUkslyAagVp3F9mi3EhctKwsakqD0dgT57ke7iD6I4WaJRmAlSmU4epAs3MTs9KUqAx2iqRjPULaqV1BDhxRttR3cfSNWDwpCUeoSUqAIqWAD0a3U/sxTmWBSNExLjV8TU5iCze4enVoloXJbpGWSgj1EJAoQwLBnIbwzxOYooExNNVFh9qEsKAmzHo+8SkzNM5n1koqerEkWF7dbC8RmTG5tJ5gQonuQdvt4sIIRVsM8PcYCRIxGGSGWsulWwAQlKn/wDUfOPT5stSZTJYgLC78xUeTrTQBRtz1jVmvDMvCSpJYmesaphVtq/KOwNL10x2Tgvxs/05aEStYdg7JSkVIoCSXJDC5rAvfQEa2zNk3FKpM6dJluBp5lFQD+mAwqKVVppVnipMslIJd11UBVSyo0r0qWFet7beIuHxhJ+hBClLCTMWAEkmtKUeh2rV7xnweLVLmInJQFJlro4ZJUxIHILhyWp94GS3+A4t1f2TyvBqnTkIAPMQ4BYFy71qeZJNevmM3GWRDC4tcsfAWWjwq49i4+UG+EM8kS8WVLB1qDS0hLAfFqvY3A3v1i3inA/iZ2tZ03oz9A1T2ERZY4mr8ipwlk0j5utUWSLKLPRvn/r6xSuNcpDSv+yj9GH942ZW1EThVyGbLJelLg0U5AIcMwcHsHFaRRmckHStIPNcdD5ieTYopCQTQoc+1Lf+MX4/BvLCw7G46bt/aOM21PZ011Z2WvlSzUF22H9qwu8VpGgkb7dLf5g3l00sUKq1Q4+xgJxQrkPc/eGYVWRA5H7WKc0Fo6RyxZOTQRBVo6xzXoN5JL5VEgsQBQ9C9RdnavmKpsvRMUojkuKio2/fmCmVykmWgOUkAA0YuWv2q1dgOsczFA9NIIq7vvQ0/SMzlTNkYc6Rgk4T1eVwkJ3Lf02bcUUS0GPQ9MBNLMKl6M1O5YOem0ZsBgzpTy3clr+5e3033i6fiGSXd09e5cNS1P3SKbLjCijDyvVnpG1SH7An9LQSxoMt6ABtiDsHLC12ftGTJMMV6yNgPr/gRoxJUZawX+Emt2KhfcO8AmaM3ypFuVYLkOk0NSRcj9CXYdBqNyDFnER5QLOFcu1dJb2inKOJkJAQtJS7AkAN2ttQRziDFhdUEEJSxPdV6/8AiIKtB8tlGEzNakolrSGS+lVXICFBjsq8b86ma5TJH5gQ53UQw7W+sUSMaJqZCPTVrlggKDMpLD3CnUP7x3H4s6UAvRWryTV+oqkCLaMzlclRjkknQbFJNFUfqNXt/qNSchxGIlFcpHqICQCXTysKunU/yFm6VpnyElKqElz7WAJq25+sbOGs9mYaYhcsBTgpUg0Ck6nbsXsWufLxUDJvwtm6bnHqICsUVOmSEpKPzKQAGV/S5cn3FI7wxnsvDYha/jXLknlYlnCC7u21feGXN8hl4pBmyAxV8csgBSSb087innZJxGUGXMWtuZdFuS5qCrlNnZjs2wvFcqexS2qX8l+cZuuctU1QqsuTygU1JAANWbld6+8dy3GTpiU4dLELmahRy6izlRNQO1x9K8FJRMWv1VhCUIJQ78y7Japc1+vyLfw+TLOLUskNKDgC+pQaptZ/PtFKl2FJ6MHGWTDBTpIluVVXqO5Ggf8Ax/bwy5ZP9WWFpAINQHt1Fehp7Qr/AMQMWo4glRe5TV6KNG8BIHt3ijhXidMhK0TXAcFLe7jxv7mM2XH+pDlH/kXGXHTFgwRlo/lJbarv1NB7QMVeGTDSHln/AI0+VflHQ9RKkhPpo22zJgp6gz0a29a0+toacFMK5KxSjGvYg7dGhbky9RIej+P3aGCU6UMmiVgOb9nbv5jmZ9m9LRVMUkpSBRt7P3pWzD2hY4oBCA+7CvaGqbglAcvMAetWISb7tU2hZ4ulshP/AG/T9/eL9O1zQOT4MWCqOTks0RJiSi5jrHNuxlwrei4IZgSnpS+5uR0Dl+scx6nmhHhNvaPYKRyywzBYAa3lwX7G7VF2pGUHmlQNj0d9hTxGaR0MLa2aRMKXahqAKHq1egpsPpEc0NHtqP2A+cSkzrOAobUqwave3TrasZc0WWTY0JgQo/LYRyaUr0tSXqqrEvSzAX9/6vMQmzDoU4ZgztsTTtd/28W4NMxElPQh6MRWuwJ63792rxc3UhRNyztv8TGKRcrcrKcumgJLh9Si1eiRs236mPYrmQsgMHRSg67D9/MRZliwJZBCS6iQ57Db2+/SC0vJxoUCkgKv/wASKAnwCfMXdFT+dgTCTQhKVElIa9fo2/8AntFs2d6iNdnNB2Dgfb6xVmOGKJehWyizgigU31dXyilawJKWN3+7/rB9oBL3X+5uxDEFyST/ANquHApsXO+w7wb4Lyp5nMP/ALbv52gVlc6cqrBZd62J06gSzObt9hBvJTMEtM2XMGpSiZqQzl7M5tYDyfBBugatD3IlAMpPKdiLiK8VhpU0EYlNdpiRX30792iWGSQlIUQ56dS5YfX5RzFK5a/7hlqhLjYuZpwKVJ1yJiVpNtXbuHB6VG0IRE/DzVhHIoFlJYVKbOC4Pn+8fQcrz5Mlc19VxyhtLAHUWcVrcdIB8S4lEyeqbLS7gPYEkBjZ+g+sJm4cdf0MhGXKpdfYo5hiZs1XqTqmgFh4YDoHjCqpghnE52Hk/wCIxS5bxqwL2dGXN8qRUlVR5/WDOHx50/2tT/Udj0VmSfY307qzRhSNJURzEjYbD/MF8bjQkISHdgTsCwf9I9Ho584pyNibosGcaBLDGl2N7doWOKMSFywW/P8AcGPR6DwwipJgZG+MvwKqhEkio7x2PR06OZYx4ecUIT4cDpQj5nfx3ivA4jSCo1Zh86/p9Y9HoztI3ps3YtVFBgCxNHIp1tAzFKJWB0AH2H6R6PQNIKDfJB2VjlD4TYACgFQAPytRiPkOjnPiZuuWtTM5T+/kWj0egEhvn+UQyrEsAmzreh3Bp06QfxCuVK9S+SmkKISXdXMKlTbOaMI9Hogue3ZWvEpB5k6qFnalItxIlKD6NgTbr/akej0U9C0ZZcxMtLBNHqLPV+n/ABEZMDiTKIWkkss8p+G9G33fzHo9E7D6HTKOJ/VR6pSQAdIHTqf3+sBMTxtMPqJCQ6gdH/EA6fm7F+/Zj6PRa26KlpWLGF4i1iqSGBNwbVNx2g5l01MxLgXoXA8bR6PQr1GOMeiYckpdi7maf5hHQD6uT94yikdj0bsPwRjy/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UUExQWFRUUGRsaFxgXGBcaHBsbGxocHBgaHBoYHSYgGRkjHBcXHy8gJycpLCwsGB4xNTAqNSYrLCkBCQoKDgwOGg8PGi0kHyQsLS4sLCwsLCwsLC8sLCwsLCwsLCwpLCwsLCwsLCwsLCwsLCwsLCwsLCwsLCksLCwpLP/AABEIAPYAzQMBIgACEQEDEQH/xAAbAAACAwEBAQAAAAAAAAAAAAAFBgIDBAEAB//EAD4QAAECBAQFAgQEBgICAQUBAAECEQADITEEBRJBBiJRYXETgTKRobEUQsHwByNS0eHxYnKCksIkM0NTshX/xAAZAQACAwEAAAAAAAAAAAAAAAACAwABBAX/xAApEQACAgICAQQBBAMBAAAAAAAAAQIRAyESMUEEIjJRcRNhgZEj0fAF/9oADAMBAAIRAxEAPwBCmIiGgRfNEZJkyG0grOmXHUIERSqJvF0irPKlVjiZYjoVECYlIlkVyoiU7RYoRWtMTiUcTLjypdolLFDEhFcUXZBEmJiTFiRBHLMhnTn9NBIF1WT/AOxo9Yril2SweZI2ilelN1AeTDyngWVLSV4rEMBdKSEU3dSqkbU0/aIjPsrw8wCTLSoqZJIS4bqVL7lyQSaDxCnJeAqYieqk/m+hiwMd4a8T/EaUnllSVFIdidKXe/KAaHvGafx/NCEleGGhQZKlksoJsxKWUz/WB5P6CoXvTaLUoBEHcNxrhFBpuGCR/wAUoV+Z/wDiY34XA5fiqyVmWeYlNaOacqvygUcUi+S8lV9Ct+HjisM8H834TmyQVUXLH502G1Rsfn5gMQ0M0+gSlOHEQXhg94nMBjwBvEpFlYw4F4h+HHWLDEFRKJZD0B1j3od46gxMRKBNU0RlasaZq4ztDCFYDGJR4R1ZiFE0ClY80RaOQaZDq4goUjqhHlCLbKIIFItlStRASCSdhU/LeDWTcGz8RKXNSAlCf63GrxSHTDZTh8ulGYogLYvMUzp7UG9GADm1YRLLGIag2CMl4KTLImYohglxLq5JFjTahI69hFGccd6XlYGXqZxqSCUJfZk0UaGtqbtQNjuKZmNWuRL5JKhc/EEpIUosm7gNoHYPeBq8LMklCJK1LE4BZlrSlnHwlSXIatH79YzOTk/d/QxR+iU+QuYibPxSvUUEHSFLIYkgDRp5VEO+lPK2/TNw3ls5UwLRh1Tgx/LyvsXVyn5i9CDWHThnhwzSTiDr5tWhgJYV10BgS1HI+0fR8ukBIYBoDnekN/SrbPl+YcHY/EI0+jLlpcFlKlhmFkplhkvvclhWIy+FcTJk6JmH16UqCVS5gLksRqQsgEBizDfs0fYdIjJiE9IrpaC4puz4HmEkzsSiUZZkB9KQUJCwCSa6Qn1FOWB8CKcdgjhlImSphLksQGKSKMampB+Rj6Vx9g0Kw+pSdWhSSwofiALFqUMJy8PJKwpS1zkpqlCytQA0uEsdJ0vyEhT0cCDhKUhU4pGzgfjlaJgkTmXKnEJD6UhBNLM2g05bDZqg18RYVMrEzEJ+EF0+CAW8B2gLJwKQvUBUFxelXDV28xtmEkuokk7mpjRGNCbKZiogofWLVJitSYOiWVKREDFxNKRWBESKZW8dB8xw3iaEQLIWLTFWg9D8vf8AR4uRjVJUFCpAavSzeGp4MdGaKAApy2NXAYhneoqb9T1MTk/CLpFPolnYtuWo/TzEAl7Alr0dovmZgpQIoAbsNn1N4BrEU4lQSoBiFs9OlvDRfJ0SkRUCLgj2O8eEs7gj2O9vsflE5mKXzW5wAqlwE6R8qHyHjoxStT0cqSr3SCE/cxalL6JSK1KEGOEskOInpf4Elz37fZ4ErchnoHP2f7CHT+G2IYzEgB2Bs5ao/URWWTUWSCtn0HLJTcoDID0DNRq7R85/iDkeInYyWlatMhagEKZS2UXA1Ju5Zht8Q6iPpuEokAdPvX51hT/iel8Mkn+uz/XvGKHY+R8oGQTEJVMK0oCA4UCqpqwBAcEspnb4TBvhiQA0wuVKTVRJJJcdSzCBEwlQAUSQAwBqB84K5BNYEbJt7/6eLzp8Q/T1yHvCTkyUgq3vR3Ji+VxGnT6soqKA7gpUAWICinUxBD9GjmXYtMxASodI3ZihPokGif70rGVGtrZuxGaNLCwfiFP9QNk8QylkpCyVhncF627B9mgjhpACJYIslolLwSEdn+sN2xegRn+E1ySCAXqQXalasQdo+ZYmUAohNnLbsOkfTuLpxEhZFCI+YPXtD/Tp22Iz9JeTyURJUQVSLkzaKoKhvFXp0jW7MpTFPmNn43mcpB5SD5Iqq1C7H27xRLXpILAsT7vsXcN7bnswqUvoukUrVHkikXTpqS406aghmYUZrOz9S/VzWLJeJSNbpHMVEW5Xdmp3Y+zMQDE5P6KpGIy4tlS+0dSQxpffpXZv1iSFd4IozLl3igiNqxGdcqsUWyESlpiJETQpotFHlFo48QmGLJKKRbITQHjfk+czMLM1y2dmIIcEdDGJC4sKQbRGrWyLQ2Sf4oTUgvKQfBIr9YWM74inYpWqap+ifyjwIylNTFKkQvhGO0FybOmzxpwU7T7kRlVMAjhVyuLP9v8AcIy7VD8KcXZ9VytI9NG8V8VzSUISlQdKgopO/TxAThriAaGVcMBBvFIQEkrAXqqT3/dIwO1o6C2EsJnCpqUawEMO5L7VpBRc5xW8A8AiUunp7UBJ9vEWpzpEt0LL6bHt0PeCTfkBr6B/HGIAkN1hAk2cwV4rzv1lFjSw+8BMOqkbPTeWZPUeC0h48S0clx4msbDKkcWBHQIiaxNCRaKLPKliILlxeYrVEKopAiyV4iKhEpUCQ4tLRTMqY2GW7bvB3KeGapVOTVfwoNvKm+3z6QvLmjiVyGQxSyOkKS01jyTtH1Wdwdh/T1emgkByA4f3SRpsat5hPzjhQXkO5J5b72FLsaiMeP8A9GE3o0P0cqsXAh946aRSpBSogm37rG3J8zTInBcxAmJD0LGuzg3+9XFRGtZbEvDRmSuvSInGAbww5jhcLOSmYgCV6iiElOpn7glgEmh7eQSr4/L1ylAKsoApUAWIZ6P5HzEV+q3on6aRYvFdIgxV1itCKRrRLYOICUhkYorl4NS1hAZzBLDZQspmIZyjnAFXALKbrcR3JMIdMycwaWUOejkmzubG0M2WJRLBmP8AzpSh6adpksuFoPLRuZLv/T2hUpbobGOrQnZfO0K+sMuXZupZTrPK8Gcx4Gl4tH4jBqYKuk/lVulQulX+xQwJlcE4xFDKcOADqSx8OaxU4N7oKGRdDJm2bpQgekoBR8QiY/MFqWa3gpi8hxJUlCZZK7sGFi3+ILZN/C2fMUFYgiWl3IBdR7DYQGODYeSSj5EjHZbM/DifXT6gl+SUlX/xaB0jGlNDH07+KQQiVKwcoAel/MIDmrFKU/8AqSXP9Q7t8rMupBpWNMdaMkrlv7CUjHpNy0aSqj3eF6ZKgxwzl3rzRL9T07VZxWn3aHKdbE8bdFxXSJAxlzLXImKlqYlJP3I+4I9o7gFLmr0ICXPUgDveLeVJWyKDukaSqoMdesEkcKz1BwkK3LKB/WBs6QqWSlSSlQuCGIio5YT+LJKEo9oiqsdkiIRbKVDGLGPI8KkKl6mdZLGzM7XoQSGPYio3KJxUwTNK7gkP2d6A9CTSBkqWkyjspAQpJrYpZY+TH/xEasTjtbTFfEb9iKWt0jhZpOc22djHDjFIb8MUrQEihNzufD7QoZpgpiJqwFakoVXZulj0Z9+zB4L4fMCJRmipTQu1C7BXliPk0W5ZhdawxvVRBcn37/3jDH/HbY9ATG5FhZ8sLdQnaa6WqpmqwYC1T9YQs0wC5EwoWGN/Yx9txc9MpLAAKPQDxU/u0I/E+GVOSAaqQe1X7xp9L6iV0+hOTGpLQl4bFmU7pC0LbUkvtuDspiQ9b2MNmEy1GLlIQgJSC+lywcOSA7JCglJD3ctUFyn4hJDoIYiLMozYyVVGtB+JLn5joaDyKeOtVqzE/ayWOytclQeqVVSRYj+/aJCaNLdoa8ZjJWJkpSNFtg2pidJLVJdTOzhrUMKuOy0yiTdBsoWsaeXBHtA2m6YS0jVkM6sxDnSoO2xIBAf2UYOyMNqR6hWl1KbRdVjzMRzJ1cpNqQtZAseqx3Bv++rH22hinYOZLUNQIC0hSDfkXuNlMSXDb94XkWx2J6CvD3EX4YzSlPNMQAlVKKSaBQJZaHPkMQ9QxGfxLi8UFCWrRpTqUmS8tgCyiSTqNe4FxWBeV5MJ8wytQSoSlLS5cFQZ3J/Kx8sbbwOkqKTyrKXBBSFEFiOYGgdNE0PQdRFcnRTjFu6DeXcQLTKWmqlqZKZltNSotuVfDV+pjXMzrEolDFfilFRVp0O4DO7obQBT/Lwk4pCitICtJSsqAAVpU5Cm5aEgvewHsN6HmEpCSSo0AcljUhgC9O394u34ZXFXtGiVnkyXO9dhNVqL+oHDqBY9QXNCBsNgIUM9l85mAAa1KJbqWJpsHJHtDhMxaEy1y1SxrM0KTMYA6S+pFSC4UHYn6iAGYYUKlqAuCSAXHcM/k/OLUqZJRTQBRL1RtyGUfVJDAJFXs2pPWgPR+kDpc1oP5Fl3rS5iKj1AAD4Lmjh9u3xHajJukJSsx8SqeYhQZlJcN01G+zu8UZJiAichRol2N7GhtE8+QEqloB1aJYBL7uadrOzm7ecMgRenCgVqdn2HDpllJ9JQUB/SfBcpq1BuPvAYytaTKxEu1ETLFD2GreXdulBY0w5FjNclOsPpcOHBDd7izwclqWUFllVCwURUbp/T3jjO8cmdKlJbEnMMuVLUxqGcK2NPuNxFUpPWHD8SmfKSldHeWuzghylX/axfdz1qphLEgx2vTZnkVS7RzM+Lg7QcKw6gLFLRRg5o1jX8ChWti1/m8VIJCz29t794gZRAbdJ+h/y/zjC0dCxhyqZomGWr4ZrpBLXIYEv5+kW5BjlhS6NYGtlCij9vlC8J6yitk27f6g7lmNKbM6gPmaqp5J+QjNkhpjEETMKlOXJ9z+/ERm5cSvV8LM7ipA3/AH2ieCzNKTVIB8/sxYMeJgLHo7VL1p/aMvuT0GJPHeBCVS5iW5gxI6gQpzZcfRM9yvXh5gN0Mob9/eEQoeOx6XJ7K+jDmh7rPZTmPorDvoPxAXbcp6KaGDLMHZ1pmyFUQOZQcVUKtpLagRcuG7Kc9LRPA4tUtTj3BqD5/veNEo3tGeLp0xkl5CZcwLD6TQNueoUxpc9QCL3jZPzBc1MtK1FYlugPpJAJQRs5DgVLt8zFmA4n9UJlFSm1avTUQSosxZTVJHZ6ClzGrNsDLWVGSdKTs53JYP8AmNau1U07ok35NONrqjmAwcybNSlFVsfhcFIKauK8pCgkl922iGBWiWtK5iNaZZ5kaqUcXpUHYm3mJ5bnU3CrE2WpJ5WYpopBLhmY6qBq9Yzetrsp9SiVEO9zQEeWp7O5gelYfeiWbTEKnKXLDIclKTsOlLXtVnAizKsQqVOTMQzpL1diNPkbn6Rl0p0Jc9lMzOksTTd6+BFJxaSfSSTqSCSGLEBnD23f5+IkW30SSS7CJWVKK186tWqYASNZeoq1TZmo9It4ikSRMBw6ipBSgpDgtqSXFnJs4uNUew+WPhjiQsfGEEdCA52YjT8qd4wImlXwhy9DVgXA7/mY0+lGjKX2A+IeG5sjEBBA/mgLQU1BB3BG0NWBwyMPhiCEjWm7nWnSHJ0sWB1uHfdjaBa1olzUoUkrWTSiyECpsqtSA5As+9IG53mxWTLQQUgMSKjYsOlXdrnru23LQhpJ6AWOxGuYpXU07DYewYe0dw6ohiE7xyUqsP8AAlaZ9B4Iw+qRM3ZftYfoDDGk6QCC6bdTe3+IC/w+mfySlrqKv0f9P9QyKlgbqFXJa3tHBzy/yS/J04dIBYvLmcAUWuWU+XY12YKHsO0Lmd4YSsRMQn4Qrl8Go+8OuMxaXlpupS0ltgXqfMJfEkx8Qv2//kRs9DOTl/Bn9SvaaJhCildgp387jxv7xPMkghLNqb6bv9C/jrGfAl3SPI+x/Q+0CcZPUuYavVh4H+oc8fvr6CjO4r9xgwmXpmJLqDgXbV8jGtI9Mn1HD0PRuqVWe94XsDhMQnmQSO7/AN/tDVlEqdiElM2WyU0VNSNSRdtaBt3o3aM+SLW7tDozXlUdnS3BKOYdxzAs7EbeYGYbFKQsKAJa4HQbGnR4vEkSToWC6aMDQvUKe7EV6fWNf41KkEWvQff91rCrr9xlWhjm4cqQzAo0gA1qKt26R8gxqDLmLQaFJt9vpH1zCrM3DoQgU0hyewF1C1reI+e8a5f6c9L11OCR++8X6OXGbixGVXH8CvPLx7Doi7Ey2B7Rmw66x1rtGNqpbLsQllBu0H5c1ir+lTghblgRUOKpbUa9HpANauZLtcQ5zsDJ/DS50qYVzdRC0OlxcEijs9lEF3FoRPwacdbMuUZYJUwrdVE/DtStCiijSxINzu8FkSJJUpWrQoBRTQkuBQAitSVAF+kY8Nj1yFCYl0KYpImJBBSQyklLtUVNmYWaMqZp1kKBCqMAdIO3xAX33sRAd7ZOOtBWdk6PTQUlI1K1MSQUvdJcHSeYns3tAPMJsmTMPKoq01WnS7Fgzh3FDTp9GThbJkYpU9EycZUxAdCQxcV1LcpBUAe7g+YESpYUtOtKFaWYlFg92Jq5VY9XiLWynb15CEjByk0UtQSTqULkNylTKYE6SdnqRs8dxOYJQkgBFCSFVSSmjOliAfhU/e8D/RT6ySrWUhSXAU3K7Fgndlf5ieOlIEyYmUFJlaj6aS6izsCdVSWFgQb3ivGyUrK5klMxZE6cJaXKStFA1dLk/lJawYP7hPlo0zCHBAJqNx1h7Rw+pEmVOK0lM4EBIJ1A1CnG/wALXp8oR8UlpyhDIeUDNLsqxaGJjNLTWN+NTY9YxyBWHxftESXuH7g10yn6O3uXbx/eCs/GkMr/ANmLBib9aRlyjCth5SgDqKCq71ASAD9aHdUSxx/laiKUa2/1s5jizqU2/wBzpRWjuKICtT1QFrc1Zkqbtdh/uE1UwrJUTU3grjsQRLLlyUAfMgH7GBMsUjpekhxTZh9U9pBGSCGWNi3mlfoYhl8pBnuXZiWPWgHa5gpIwg9FClGlS3dz/gQRyjhr1ZOIxNtDJQlqM4dwbvSneJKVyYyMeMEQzLEoAT6epKtACgvS2qtUndJDNbexjdwNxH+DxPNWVOGkgFyCByqaj2NO5AchiMws2V6kv1iv0nL+n8YDslQd3qA47x7EAKdKDZR0KWXICS4NN2AB8nxC747Q3jacX0HuNFyZmImkJUeVJkrSUkaw+tJCmZBcEiooTuGWpstUoBSkaUzA6F0KSPrp+3eIyssmTcSFImVLBaFGYVAOxSHcaaBT9gaO0Ec7yHE4cpUtBBOyiFJJuUuCano2zxUop9FY5cdMNcP58lUsIJDp6PY27da/sqfHR9XUt6S1AB/+V/fb2i6ZLCWXJT6aw5VKJ2sSAdu/XxGTiTED8Mp6a9K/JLae+9f2+XHjUcqkvIyW4sVcR8MYsOh43z1On2jNg0x1U9GKSuSJFJ1J8iGSShdSQwC9RPWheoHw0LkDfaAGFQ81A7/v3j6Rl/FcpGCXIGGU5cFYKaquFFw4KRpoxDgDeFTHY21dK9g1FCNUsn0lDXLAAdIUCUhzZnSLg9HqCHFOYysZPTMkuElCdVGL3TQ9AGp0PVxTNnFS1Fjy0K1MmoYFyAKgiz6bFiTGBBWsAMAFjUl3ZTfm3BU/Yp3Z7KT0McVdmBQBWlQHMhnOyh1BA/pLEbe8bFXcU2dzVw427/u8acuwRnzpUgqKNUwILAcuoqdQLAuQlQpSm1gR4hy1GGxBSheoI0l6V1BiCQGSoVFgPm0WrqySaTSBOIq5SQWJBYg6TZix8RnU4Ds4dj0tZjQ1LdeU0iWV5YJSZnMSlWk1ppaoDVckEsW72DQZzLMjiJMiSEBKpSNCdypyAX7ME0e5O7RJUgI2+0A1TiAQDQBQTQsNR1KptUEsBAXPAjWjSlSVMygpmfsdwQQf28OuWcMKX6iksoS9OsGjggqo+wGkj/rR91TiLDAKpsQAW2agLb8tO3mLh8iSppg6fLdPiB0mW5bqYL6eWIZPhNU5I9z7Q1SpMXKNyQ/CTpwpKFELltQ6S4IANG9/aF3G4pRUEVu5tUqYD3uIbcJKJlVdlJqeosz73NDs8CVZIMO81aqG2sfDStdyAT9N6Rysckm77NjBvEWWolSw6v5lKvetU6bMHNbwCknlDxZmWOM+YVVayX2H6kxyWmnaOt6WMlGmc/1DTYYkTCZIA2LfOoHzP0MFsFxocIiZJUgLlqcGpBFGowvQffeAWXzWmMRRTP7c36Ee8Sw+WKxWKElBSFTHZ7USVfVvrASVZGOi1LGacLidRSQaLGoWcVqi1WJFexs0MuJl4Q4SWUTB+ISTqSxSVJ1HlYOksGND17wJybhWZNkzDLb/AOnY73VqKqFy3KQR8rMR/wCMWkFJJ5LhTAB6A0PguHvTstjFvz+TWMZpJKSUrSXSpQU1ARpIagNKWp2h0zHjuRjsDMSoiVNABUlRdPKXJChtTyO+65gMnUrDzJyZiSZajrlE3T8QUHNFcze1IDTQmY7JDKSy0kB1WAHRJDBj1J6mJH268Mkkp78oskrVi1yJaFIKUlSZSnYpfmCXIBYKcAN+ZoGcS5aqTLX6hdRUENSjNSlm6WtDT/DvhJE1UxKFrllCgok1NCQgpajita1bah5xrwpiJs9EmdOQNRJTNUCyiQw1afhNGttvRy47TXQrn3F90fNsSpkACO4FHLFGOllBKFBlJJB8ikXYVbJMOa9oClcy/AS3nOz6dqVt1t/iHjhvJl4hU8uEBKLLV1Ir3DoFug2MBuHsqlHBTcQZoE1E1KQhnJCgz++okFmdBftqXNTLWk2LsdJLs5cFruN3qzF2hOSr2aMVvUe2XSxqllIW6rXSFGjPRVR0Li1bFy/EHEicSmSPRMtcmihyq2oQHFPkQTFGEmgpUGDqLhqGoBS5J6FPR2PRzZ//AISThJmJ9QOiaEhAIJblJc6lMS9gSIVFt2gpKKewRm6dxRQDgoBBBFX1PSh8/eLJExc0grNVJJWVUN3c2uQ72jVjRo0nSlVQdLfExS4SUlj0Zy9wbkXcV8RyJ01E7DpISUFMx06SC9OxuQ7kW6RcFok5aVL+TOUoJUkBISAGVqDE0dATdLdd38xfIwS5bTFhkHUkTCCz+RQOEn4unViBeHxkphpKNItLShLg0dQP5TQ9Ge8G8NxDNMr0j8CVOkBIdJJ3WfyurpqoPaNPyLt+CmZi1I9ROohE4pJoNJ0kh3DMC4F3L+DCvxLil6tLAJcbhRcAva1w4I+dYcJGMkvP9QcxQlUsj+tK1Gp6s16MC77qHEaia1YNd7FyL2oRTYuIuC2i3tMwpPL8o7kc5KZp1OxDU9rfKMyp1IsyWVqmEC9IbJe12DF3JH0zLsRLTLGupBIalW3YbWLkxmzfKFYmQrEah6ErUSgnmdNC4oL2D1pA+dMMtACfiFHoez1LbHer+8A04ucDKlJf0FAFZahWpJ16lJ/5AUNQ20YcGFcnMbklotlYFCwAU6XDuO9iwfp9DAnSQSIaJeOIl6dAOsoUFMAeVxQCpSdZ/wBQ0SeBJeYyZU5CzKWE6JjJfVpokkFmU1H3p0jo4JU6Mmdas+f5fI1FR/pH1JAH01RVjZehaSgkKSxCgSCCNwdvaDWUYH+SGuvmJr/4i1BX6mMucYUJVpuG/f1jPLLeVmjHCsdBzgLjD8PMPquZc2kw3KVCy/Dkv2Pzp44xuFXNVMkLKXDqJStIDKTZ01SVFJpY+SIXclzaXhpyVzZXqy2UFIdgSUkA+zvF2JwoxSVlCT6aK9dCSSA5atr9tmhrWgK91rsmcQ5Slkku4UWZg51JIAFalgOl2aCZxcgSAj0licDSYDynmsQS+mw+E1q9YlwpwecVJmS0llSG0hRJJCtVQoBkh0mjEbHrGbG4CbKUULJCnYghrmldVPenRR2CSoZGSei/LMwmJma5RKFbKS1tId9SVApPK4Y2tSveJc2xU4aVFC5jH0wxD6tIWAkUJFKEMXNmrDKsWmVMC5klM5BHMhTA13SX+IUvcHZoqkYZc9elCTM01IAGpgblKS5Yse5IveBVotxUv9mbIuDVYwEzJE0LKSEql6eVdQhUwK/ISkhqENuDClj8umSJqpM1JQtJYpOz/p3h9wmMmYVaZ2HVoUwOkklCg9QXNRzPt8L9IB8X46bjZyZwlJMxmmBDkggsCanlbdyKttD4TvRnnBp2USEBKAQ7hg7tQF9QN7tGqVPclZ+JmQwPLXULMQaX28Q2YvgcSstkLlIXMnKUFKahZSSSEh25SEinc1eFHHYObJS5lzEJX8ZVLUEs25ahezFt4XNeB+PIqsYM94rkTpchMuUJZEpaVlQIc6ktpKLnUjUCd/LwMQSpi1yA9QFB6P8A1MytqBwxdhnThxpd6t7e3aNvDxEvESF//jEwFQuLkKOlwHrbduzQNpsH4oniSpUwqulncsAARVQYfEBtzUvZiOlTDoHu+/5j+rVg/maEzJ8xMjmBmq9MBhUqIABNhqeho3yAnMcsXh1qkzG1IFdJcVL3YPeIlsZyThRTg0r9cK1J9LQRpcFlaaulnd2rY3aCsnLVjDld0zVFAsX01LgvZnqQ7EGhrik8rlquofSz+31i/BYvQCFKoTZzX4drOzC3TxFy2LSro4vLVAAqSrSoOkqD6glTKbV3a/2ZsPFwlehIVLmFallRWDt0A6hgK1HRoJ5lxKqZh5UnSyZKdPKHJNj7WetbdITMUSpOo0DnSOxJJPk/p3gorYMm6M5g1wihImLWsslCSonxQDy5A94G5XlszETUyZQ1LWWAdhZySdgACYOL4dmSlqkatQSpPqaXZUy5SDdkOB5cweRXBoDG/dZu/FJ1qWCS7BAIdTBINK1AJPkipNobeFuERMy2fMKUlazMMthYocBj0LKHhoSJFAFH4QWLULVDhrV2HkGpMOWA4jVLyxElJKFh0K0s4BUe9DzD5GFRUVdjsnJpKP2BZGJ0IUgpCisJSXqpJC01D7EU70vYH+H+MU4RK0r1KBVRgLgc1yOo+ULc5CmJ/vyPQAm70brdrvEMPk02el5clU0AkHSoJ0lkgg7G1+0SDdpoHKlxZfwqypaXPwkj+30IEVZ6Apd3gfwlmYRMVLVaYOU/8hb5hx5aLM6xaUgknwHufv8AvxGeUGszG45rgLeb0On5/v8Ad4J5Xms/DOZK1JBbUnZVN3BB+I3G8Ls6eVLc3MOIkpVIlqdiUJ9ywB+0asj4JWKx1kbI5FxROw831JBAUzKBAIKehTqsDbpSsaM54pxGIrN0qICqBDXBoxcsSACD3NYAKkgKpt+/aCGK4j/EzZXrJToljStctLLUl71OkqbsAfk1p3ouUN35JZZMViaIQoKUTy1U4+JZBB1e5Sd+8EZKzLmhSSuWs1/l8qg5IPwpDp2NWbxSgcX4fB45E3DFU1CP/wBidJ5klK0kpFaEHU3zrBniHjPCYyXrlYZYVTWpRGhJ7s9b15TSJKHlARyboFyzqI1uACCos5SCRXTTWaGgAdx2gji8nliYAibLnoUAUqSUm+xAJKTXTU2I3eAGWZqlS2lhbpAfWASGPVNGqakjasPPBmVGdOCtLJQQpRtUDlFBckAnt3geLugpTTVj2jCaZMqWboQAfLAfoYzrwoZtjGqdiQpZr2+VPu8UYmeAKw6VWZ4XR834v4clSFD0FhKlvplGxa+npUjlrejQl4PETZq9KENq5VBXKkeSo9Q3lhDvxLmKJOKTNITMuQC2pJFCxvpLkt1fsypMxap81cxAqTamruW7+/3hKavo08JNaJ4ZcyWCFKIVJJDgqZKkF3uNTMCXBangW47NFzlGbMLqWxUQKbENsAybdj4jEpBrUoJLuGFa3BpudxHpRIpsGo4DgDS/MQbbdj2ggWa5GIVpcs7mrMQSTs9L+1fayRNLKc1YvSpc2anRmceQYy4eaW779i4pW29+kcTqJN67Cxv2cjmPa3mKaItm7iDCyUKCcPM9SUqUh1EuSqr3AblId7F+lF/GYYr1ECiRTywalPbz3aCuolJSlipjW7aRQMN+woG3aMqFBekAtrod6k0cHu7mt+0Wnuy3GlTL/wCG+cIw2NSuZRJSpLnZ6g9rXgzleeLlzjMSHKtWrUBVJLqY9WHxe0A+FeBF45U1jolSxzLV1NQA27V6AN1EE8DmMyRLmykt6SxoJIqUgsDX4S5cVavYQWQXjXaZlXiilCTpJBWCQCz1dgG6kb/d4rwOTzcJNmeolRXMZhoOpiXKiZgYGwbv8nPgjJ0zpwKkuiSnURtrNJYVS/xlujPFvHOKTMxdGKUJ0dec8xA6FqH/AKkQvqF/Yx0519bF/B5zpkz5ak0mmWoG+nQSSKAu7/cw9/wsYyZyrgzGHsO9vEI6Z8r8OE6T66VrKl7aFKLAvdyHsPhvViBmY9b6QtSUpqyVKurmVvcOB/4wWL5C83xYJUSCFJoQXHkWirMcZMml1lz7MB2AoKxZNEUTKbPGmUV2IjJ9A03g5huIdEkS9ILEsdRFCxZt6vuLxgOEKrJNe0bcHkgvMcNsL+/Tf5QrI4Ne4bjjOL9pbJROnpeiJbtygAE3bua7x3E4YS0KawDjzvDhlikiXpIGmzCg/wAWEKmfcmtNwxY/Z+/WMePI5S41SNnHirYqqLl425ZnM6QF+jMVL9RJQvSfiSdj/e4jKocsRFo6Zy62fRf4Z8KHEmcorUlEvSGA+Iqc70skf+0OnFXF8nKkJw0lOqYuqiFB0JNCo76zVn87NHyzJ+IcRK5JE1UtBIWQCkVYCpatrV8QMxiXWSXJLkk1ckO/msK1Y+UX34PsWV8YYdaBpmA9jcfrAziTiZS/5CFAiZRxVhXajlo+Wrw9R0Iv8v8AMMOVpHooU4UbWSWYsH3P+RGecK8j8bt1RLFyQnm+I1B11p529o04GSgpAok3ZTEP2IqDXvGPGjUtKRXUQAKm5aCmOk6AlIqlzRq0DsaAbH6jaATNsqjFJmef63qAMFIJsefSD1/MBGbMpQSCGTpID1UaF9iOnloz4acsqKUkslyAagVp3F9mi3EhctKwsakqD0dgT57ke7iD6I4WaJRmAlSmU4epAs3MTs9KUqAx2iqRjPULaqV1BDhxRttR3cfSNWDwpCUeoSUqAIqWAD0a3U/sxTmWBSNExLjV8TU5iCze4enVoloXJbpGWSgj1EJAoQwLBnIbwzxOYooExNNVFh9qEsKAmzHo+8SkzNM5n1koqerEkWF7dbC8RmTG5tJ5gQonuQdvt4sIIRVsM8PcYCRIxGGSGWsulWwAQlKn/wDUfOPT5stSZTJYgLC78xUeTrTQBRtz1jVmvDMvCSpJYmesaphVtq/KOwNL10x2Tgvxs/05aEStYdg7JSkVIoCSXJDC5rAvfQEa2zNk3FKpM6dJluBp5lFQD+mAwqKVVppVnipMslIJd11UBVSyo0r0qWFet7beIuHxhJ+hBClLCTMWAEkmtKUeh2rV7xnweLVLmInJQFJlro4ZJUxIHILhyWp94GS3+A4t1f2TyvBqnTkIAPMQ4BYFy71qeZJNevmM3GWRDC4tcsfAWWjwq49i4+UG+EM8kS8WVLB1qDS0hLAfFqvY3A3v1i3inA/iZ2tZ03oz9A1T2ERZY4mr8ipwlk0j5utUWSLKLPRvn/r6xSuNcpDSv+yj9GH942ZW1EThVyGbLJelLg0U5AIcMwcHsHFaRRmckHStIPNcdD5ieTYopCQTQoc+1Lf+MX4/BvLCw7G46bt/aOM21PZ011Z2WvlSzUF22H9qwu8VpGgkb7dLf5g3l00sUKq1Q4+xgJxQrkPc/eGYVWRA5H7WKc0Fo6RyxZOTQRBVo6xzXoN5JL5VEgsQBQ9C9RdnavmKpsvRMUojkuKio2/fmCmVykmWgOUkAA0YuWv2q1dgOsczFA9NIIq7vvQ0/SMzlTNkYc6Rgk4T1eVwkJ3Lf02bcUUS0GPQ9MBNLMKl6M1O5YOem0ZsBgzpTy3clr+5e3033i6fiGSXd09e5cNS1P3SKbLjCijDyvVnpG1SH7An9LQSxoMt6ABtiDsHLC12ftGTJMMV6yNgPr/gRoxJUZawX+Emt2KhfcO8AmaM3ypFuVYLkOk0NSRcj9CXYdBqNyDFnER5QLOFcu1dJb2inKOJkJAQtJS7AkAN2ttQRziDFhdUEEJSxPdV6/8AiIKtB8tlGEzNakolrSGS+lVXICFBjsq8b86ma5TJH5gQ53UQw7W+sUSMaJqZCPTVrlggKDMpLD3CnUP7x3H4s6UAvRWryTV+oqkCLaMzlclRjkknQbFJNFUfqNXt/qNSchxGIlFcpHqICQCXTysKunU/yFm6VpnyElKqElz7WAJq25+sbOGs9mYaYhcsBTgpUg0Ck6nbsXsWufLxUDJvwtm6bnHqICsUVOmSEpKPzKQAGV/S5cn3FI7wxnsvDYha/jXLknlYlnCC7u21feGXN8hl4pBmyAxV8csgBSSb087innZJxGUGXMWtuZdFuS5qCrlNnZjs2wvFcqexS2qX8l+cZuuctU1QqsuTygU1JAANWbld6+8dy3GTpiU4dLELmahRy6izlRNQO1x9K8FJRMWv1VhCUIJQ78y7Japc1+vyLfw+TLOLUskNKDgC+pQaptZ/PtFKl2FJ6MHGWTDBTpIluVVXqO5Ggf8Ax/bwy5ZP9WWFpAINQHt1Fehp7Qr/AMQMWo4glRe5TV6KNG8BIHt3ijhXidMhK0TXAcFLe7jxv7mM2XH+pDlH/kXGXHTFgwRlo/lJbarv1NB7QMVeGTDSHln/AI0+VflHQ9RKkhPpo22zJgp6gz0a29a0+toacFMK5KxSjGvYg7dGhbky9RIej+P3aGCU6UMmiVgOb9nbv5jmZ9m9LRVMUkpSBRt7P3pWzD2hY4oBCA+7CvaGqbglAcvMAetWISb7tU2hZ4ulshP/AG/T9/eL9O1zQOT4MWCqOTks0RJiSi5jrHNuxlwrei4IZgSnpS+5uR0Dl+scx6nmhHhNvaPYKRyywzBYAa3lwX7G7VF2pGUHmlQNj0d9hTxGaR0MLa2aRMKXahqAKHq1egpsPpEc0NHtqP2A+cSkzrOAobUqwave3TrasZc0WWTY0JgQo/LYRyaUr0tSXqqrEvSzAX9/6vMQmzDoU4ZgztsTTtd/28W4NMxElPQh6MRWuwJ63792rxc3UhRNyztv8TGKRcrcrKcumgJLh9Si1eiRs236mPYrmQsgMHRSg67D9/MRZliwJZBCS6iQ57Db2+/SC0vJxoUCkgKv/wASKAnwCfMXdFT+dgTCTQhKVElIa9fo2/8AntFs2d6iNdnNB2Dgfb6xVmOGKJehWyizgigU31dXyilawJKWN3+7/rB9oBL3X+5uxDEFyST/ANquHApsXO+w7wb4Lyp5nMP/ALbv52gVlc6cqrBZd62J06gSzObt9hBvJTMEtM2XMGpSiZqQzl7M5tYDyfBBugatD3IlAMpPKdiLiK8VhpU0EYlNdpiRX30792iWGSQlIUQ56dS5YfX5RzFK5a/7hlqhLjYuZpwKVJ1yJiVpNtXbuHB6VG0IRE/DzVhHIoFlJYVKbOC4Pn+8fQcrz5Mlc19VxyhtLAHUWcVrcdIB8S4lEyeqbLS7gPYEkBjZ+g+sJm4cdf0MhGXKpdfYo5hiZs1XqTqmgFh4YDoHjCqpghnE52Hk/wCIxS5bxqwL2dGXN8qRUlVR5/WDOHx50/2tT/Udj0VmSfY307qzRhSNJURzEjYbD/MF8bjQkISHdgTsCwf9I9Ho584pyNibosGcaBLDGl2N7doWOKMSFywW/P8AcGPR6DwwipJgZG+MvwKqhEkio7x2PR06OZYx4ecUIT4cDpQj5nfx3ivA4jSCo1Zh86/p9Y9HoztI3ps3YtVFBgCxNHIp1tAzFKJWB0AH2H6R6PQNIKDfJB2VjlD4TYACgFQAPytRiPkOjnPiZuuWtTM5T+/kWj0egEhvn+UQyrEsAmzreh3Bp06QfxCuVK9S+SmkKISXdXMKlTbOaMI9Hogue3ZWvEpB5k6qFnalItxIlKD6NgTbr/akej0U9C0ZZcxMtLBNHqLPV+n/ABEZMDiTKIWkkss8p+G9G33fzHo9E7D6HTKOJ/VR6pSQAdIHTqf3+sBMTxtMPqJCQ6gdH/EA6fm7F+/Zj6PRa26KlpWLGF4i1iqSGBNwbVNx2g5l01MxLgXoXA8bR6PQr1GOMeiYckpdi7maf5hHQD6uT94yikdj0bsPwRjy/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www.luminarium.org/renlit/henry8154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3014438" cy="3610820"/>
          </a:xfrm>
          <a:prstGeom prst="rect">
            <a:avLst/>
          </a:prstGeom>
          <a:noFill/>
        </p:spPr>
      </p:pic>
      <p:pic>
        <p:nvPicPr>
          <p:cNvPr id="28680" name="Picture 8" descr="http://t2.gstatic.com/images?q=tbn:ANd9GcQ8QErRNp5Z3xo6N7vsWBVL-J5sT2p-kgCWq3VbekiMSbnV00rc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1895475" cy="2409826"/>
          </a:xfrm>
          <a:prstGeom prst="rect">
            <a:avLst/>
          </a:prstGeom>
          <a:noFill/>
        </p:spPr>
      </p:pic>
      <p:pic>
        <p:nvPicPr>
          <p:cNvPr id="28682" name="Picture 10" descr="http://upload.wikimedia.org/wikipedia/commons/thumb/0/0e/Anneboleyn2.jpg/220px-Anneboley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12976"/>
            <a:ext cx="1691680" cy="228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Henry VIII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242175" cy="43100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1509-1547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Strong supporter of Catholic Church early 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Changed view due to desire for divorce….weak!!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Charles V – Catherine – Pope Clement VII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Thomas More (humanist) opposed break from Catholic Church (got him killed)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Thomas Cranmer &amp; Thomas Cromwell (Protestants)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Act of Supremacy</a:t>
            </a:r>
            <a:r>
              <a:rPr lang="en-US" sz="3200" dirty="0" smtClean="0">
                <a:solidFill>
                  <a:schemeClr val="tx1"/>
                </a:solidFill>
              </a:rPr>
              <a:t> 1534 – King now head of Church of England (sneaky how they made it work)</a:t>
            </a:r>
            <a:endParaRPr lang="en-US" sz="3200" i="1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NOW WHAT???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So now we have SEVERAL different religious sects spread across Europe….all of which are not recognized by </a:t>
            </a:r>
            <a:r>
              <a:rPr lang="en-US" sz="3200" dirty="0" smtClean="0">
                <a:solidFill>
                  <a:schemeClr val="tx1"/>
                </a:solidFill>
              </a:rPr>
              <a:t>Charles </a:t>
            </a:r>
            <a:r>
              <a:rPr lang="en-US" sz="3200" dirty="0" smtClean="0">
                <a:solidFill>
                  <a:schemeClr val="tx1"/>
                </a:solidFill>
              </a:rPr>
              <a:t>V (Holy Roman Emperor</a:t>
            </a:r>
            <a:r>
              <a:rPr lang="en-US" sz="3200" dirty="0">
                <a:solidFill>
                  <a:schemeClr val="tx1"/>
                </a:solidFill>
              </a:rPr>
              <a:t>) the Catholic Church &amp; 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Catholic Church even organizes a “Counter-Reformation”…(You’ll do a reading on this)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What next????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i="1" dirty="0" smtClean="0">
                <a:solidFill>
                  <a:schemeClr val="tx1"/>
                </a:solidFill>
              </a:rPr>
              <a:t>Middle Ages Church</a:t>
            </a:r>
            <a:endParaRPr lang="en-CA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934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CA" sz="3200" i="1" dirty="0" smtClean="0">
                <a:solidFill>
                  <a:schemeClr val="tx1"/>
                </a:solidFill>
              </a:rPr>
              <a:t>Anyone remember what 3 tasks the Church had set out for society?</a:t>
            </a:r>
          </a:p>
          <a:p>
            <a:pPr>
              <a:buFont typeface="Wingdings" pitchFamily="2" charset="2"/>
              <a:buChar char="v"/>
            </a:pPr>
            <a:endParaRPr lang="en-CA" sz="3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CA" sz="3200" i="1" dirty="0" smtClean="0">
                <a:solidFill>
                  <a:schemeClr val="tx1"/>
                </a:solidFill>
              </a:rPr>
              <a:t>Corpus Christi</a:t>
            </a:r>
            <a:r>
              <a:rPr lang="en-CA" sz="3200" dirty="0" smtClean="0">
                <a:solidFill>
                  <a:schemeClr val="tx1"/>
                </a:solidFill>
              </a:rPr>
              <a:t> good example of one of them…</a:t>
            </a:r>
          </a:p>
          <a:p>
            <a:pPr>
              <a:buFont typeface="Wingdings" pitchFamily="2" charset="2"/>
              <a:buChar char="v"/>
            </a:pPr>
            <a:endParaRPr lang="en-CA" sz="32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CA" sz="3200" i="1" dirty="0" smtClean="0">
                <a:solidFill>
                  <a:schemeClr val="tx1"/>
                </a:solidFill>
              </a:rPr>
              <a:t>How does this showcase the dominant role of the Church?</a:t>
            </a:r>
            <a:endParaRPr lang="en-CA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Religious Settlement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4814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Peace of Augsburg – 1555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Charles V formally acknowledged that sovereign Princes could choose the religion to be practiced in their territory (</a:t>
            </a:r>
            <a:r>
              <a:rPr lang="en-US" sz="2600" i="1" dirty="0" err="1" smtClean="0">
                <a:solidFill>
                  <a:schemeClr val="tx1"/>
                </a:solidFill>
              </a:rPr>
              <a:t>cuius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regio</a:t>
            </a:r>
            <a:r>
              <a:rPr lang="en-US" sz="2600" i="1" dirty="0" smtClean="0">
                <a:solidFill>
                  <a:schemeClr val="tx1"/>
                </a:solidFill>
              </a:rPr>
              <a:t>, </a:t>
            </a:r>
            <a:r>
              <a:rPr lang="en-US" sz="2600" i="1" dirty="0" err="1" smtClean="0">
                <a:solidFill>
                  <a:schemeClr val="tx1"/>
                </a:solidFill>
              </a:rPr>
              <a:t>eius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religio</a:t>
            </a:r>
            <a:r>
              <a:rPr lang="en-US" sz="2600" i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Only recognized Lutherans &amp; Catholics as legitimate (Zwingli &amp; Calvin not legit)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Seems like a happy ending but TOTAL disaster for many areas on the horizon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St. Bartholomew’s Day Massacre in Paris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Elizabeth I’s ascension</a:t>
            </a:r>
          </a:p>
          <a:p>
            <a:pPr lvl="1">
              <a:buFont typeface="Wingdings" pitchFamily="2" charset="2"/>
              <a:buChar char="v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hQSERUUExQVFRQVGBYYGBgXGBYYGBwYFhgaGBcXFRcYHCYeFx0kGRoXHy8gJCcpLCwsFx8xNTAqNSYrLCkBCQoKDgwOGg8PGiwkHyQsLCwsLCwsLCwsLCwsLCwsLCwsLCwsLCwsLCwsKSksLCwsKSwsKSwsLCwsKSwsLCwsLP/AABEIAMQBAgMBIgACEQEDEQH/xAAbAAABBQEBAAAAAAAAAAAAAAAEAAECAwUGB//EAEEQAAECBAQDBAYIBgIBBQAAAAECEQADITEEEkFRBWGRInGBoRMyQrHR8AYjUnKSssHSFBUzQ2LhU4LxFjRjc5P/xAAZAQADAQEBAAAAAAAAAAAAAAAAAQIDBAX/xAApEQACAgICAQQBAwUAAAAAAAAAAQIRAyESMUEEIlFhEyMykRRxgaHx/9oADAMBAAIRAxEAPwD1TDcLk+jlvKleoj+2j7I5RRiJuHllQVJAbUSQQezmoQnalWjSwp+rl/cR+URkYzHTUrWEqYA09S3iHim6RcYcnV/yTGKwp/tD/wDA/s5QxxWGYH0QIJFRItmCiCey7dk1D3G8GoxU1h9XVvtpD3Zr3pfeLpM1ZfMnK1u0C/S3+oZBknGYQkgykuLj0DmrtTLqxi2YvDJf6lPZOUtJTsSDVIBDJNRyjWeHeADLwcjDzUkpkooW7UpAqwO3OCv5bK/4pf4EfCCTDQwBhwuV/wAUv8CPhDnhcr/il/gT8IKhPAAIrhUn/il/gR8Ij/KZLf0pf4E/CDSYBxGKVmSlCQa9pRchLEhqa0NIErGSHC5Q/ty/wp+ET/lkk/2pf4E/CB8RxlCVlJBLXI32Y++L8JP9ISsHsWAZnvmfxbpzLPiNprZQvhaDMCRKlhGVycibvRNqWP8ArWa+EyX/AKUv8CfhB8VzLwiQL+Vyf+KX+FPwjnuKpQJpSyU6ACjszlqalukdWY4ri6pOcqUjNmNCUBRBpf7Ol25xnl/adHpkuexgEnn4v+sTElO3vjNwmNkp9RJSNTkIspqlnvv3xpyZgUkEOx3DHxEcbbPUSi/AxkJ28z8YY4dO3mfjFohQWx8Y/BocEwKVZipLigDuQ9Sdb26xqHh8v7PmfjGdwjHJSCk3Jcc3Ao5oDTXeDhNM2XQqlLUAWLFaRm1TzAbQ10MduP8AajyM6/UdnNKkgFi7inrKuKUrE0yxWqqD7Stxz2LxLGYNlfWJqFZgT9qpCgd6nziEyYlNyBtzbYaxzO4yPRSjKKaosw+GCizkf91h9SBWpuOkPhsNnUlIcPrmW7Bybqu3uHOHlS0qA+slBy1VA1tYO/WLJmEWg1DEF3BSbGhZ38WjRckujB/jcnTX0GHhZQSSVKS32l07xm8xEVYVPP8AErzrBQxpKGIZRBB0ragbx8YqMdCSS0cEm29kDhkuSxHLMunnDjDJ/wAvxr/dExDiARlTnCldpdz7czf70KJT/WV3n3wodCOpwf8ASl/cR+URi4vBOuYa1UdB8Y3MOlpaB/in8ojFx+EmmYspSpiaMJZ05h+sZTckvaaRnxdhEoI/5lpAFnbWulf0AGkOsoas6YfaoS4Cc1WAs/VhBCROHsSzqKkeBpfnb9HKprDsIdqh6C+tH0o28WQDeklgt/ELfmrv5eO1NoNwcsBLhalhTEFWzabRGSF5jmQgA6guS1BpBTQwGhEQ4hQAM0KHMVTp4SCVFgPnxgAmoxzP0gxyJeTtl8qx7SiUsSo2OniQQ2kbsjiCFlkly2rj3iMLiSiouUpChlzMSSNgSdr9ncXi8fyioU5IypPGZQVUuE3CgQCxSGJaoBUl+VbVjqOCcfl4jMlAUCgBwQQA+zt0YNHK/wACAsKM2YBmdirsVUSxDeqHI7g0dXw/FyJaWE1D0JJUASW58gaaNDmzfNX+TVeK13h5E9K0hSSFJNiLRXPmBNTYRmjmYyo5DHyRMoQUMbJJBoCDme9z4gbR1f8AFJJACgSbQHjOFhanfKdWArzPOJyQbVG2DJGMrZyH8mBp6Sd4TC9WpZ9KDmeTapwBlIQ4YVABuG315xuYPhyZdbnc/oNIp41LBQlQYsW0srn3gRj+Kouzp/qLmlHoyEySUkgUTe2vv16QOqarO2U5WJKnDO7ANf572InTVql+jCygEAOkAG73IL195iKiNLc70Fz338Yyaj2jqi5ttMo9CEF0gkzFOycxOagfLpvo7G5joZeNSC/o5pVlYq9EoEtu16+/vi7AcPSgBV1EX7wLDT31MFx1wjxPMzZOb/sCqlJnJ7SVBifWBSbgnwLCsAHiKJZIlIH3q/8Ak9RF+MlqVNSEoByh3USUsp7p8Fd/dGbi8GZZYsxdi9WG+1/IxORtK0XghGTqQWni6iCMgc7FmiqRhy+ZVVc6+MU4TEZSeYIPj8+Qg4GFD3K2x5v024xVJjwoZoeNjlEBDiHeFCAysQvtq7z74ULEJ7au8++FFCOuk+oj7qfcIrVPT6QpZbgO+WZlYlvWbIo0s5I5PW3D+oj7qfyiJbxKGZE30WZRzTksolWXNf1Xo7W8u8Q8sS2oZxoq5VZylyV0Gv62Ma8NCAyCJTPmnU5zed940sPNChR2FKgg01rFsKGAjChoSywJ0D+UAGbx/F+jlE9rX1eVSPERzP8A6lExLKzsly6kdqmVwD6x9YdDtGzxLimfspomlTc8uQjOeOfJLejGTtlGGxaZiikZkkaqDa6F/m4cVjY4qFkJ7ICSUszAqWrRnclyWHee6vBSJjlSDLagGYKUpwASQGGW7XbUnQaUnCkgqmFKjVmFEsGLO7EOqo3jXE6Vm8HxOencLKtQnUEs4sCx0fsnwjfl4dSkgkpcgOCSXd6EHQgmkB4xJKUgB3UAbdlJBdTEEFqUgrDcOSt6s2mSWRWgLlJNBTw2jnxZ5ZJPkdObaTNXMAwcd1IgpQe4ij+VpqCSX3SihoxHZ2AHhEpOECOZ3IS/dQCOs5SMua90lNNRTuBhp0wJBJsA58IuMA8XB9CvKHLOw5EH9IbBLwzCm8XVMGXOhiagMzOAkAu5FRflG3OlJMrIFg0GVyn2WbvcjzjjMPhJQvhlZRd7EhLAPmeoo7WvtGmTJCwlGEWCgpALEnskeoErckZJZBGw+zGMZXtnXkhxpR8bJQ4SCQCWBIBOz0eLESlKWzgqJNSaE1J90aEvgVe0oEbAHcfo/WMY4239HXkzRiqfdBONUpctGV0lZTrYEE1It4QaEgBgGAsIqmSlEkhbAsGb3F4dSDkUCXLFizaR2Uvk8nl4oxp3FVekJB7IJYaEClTq9+UUcX4pLUtKQquUmoKXc2BN2arWzDcQLFM6SlXrJSrvAMcTm2mmdryYcc0vKCElxBuDmvQ6WjOQwYAAAWAs2wg/BSva8BBivlo1zZMeTG2mGQoaHjtPNFDw0PCAyMSvtq+8ffCijGTfrF/eV7zDwCs7iQOwj7qfcIomrUJlElXYL1b2g16b9Iuw6uwjmlPuESKQ5LVZn5XbrCGCzkKUUnIQ20wD3Xq0VYhSlnLkUGY0mJF79B5kRoxUJCQoqCRmNzrABTKSoEnKqu6wR4B6RfKmu+jUZx5MYlFIwKB7IqX8d/M9YYF8QmywoEGxBB8YnDQAYh4Cr7Ybcgv4iGmcDYUW6tOzR+tB1/SNuKxUk7U9xPvHQRPCPwTwRVLkplpy5gKXLP3t3xiYvFKSotJWsetmBAdyqlWqGST94bGNnHJTcqCS1zZhqRsz1jDxOOILASyk6lYD/aDhxry0NXpx+plLrwdOJIccWJFJS1GrgciBqBUgkt/iRdgdfgs0qQVFJQS3ZNwxVQtyY+IjH4ZhEZioSkoUBlCkkqGU1YKN6uSG1G5jRA1F9CL1sx5xzYpqE7o2mnKJtRVMvE087tAPEMZkKRqonoBqdA7B+/vHrpWcYQYC4ol5aqkNUtsNPnaMhXG1sapqPEcwSTAs/jRCcq5lFd7kWIBGhzCmvWHP2K2axwybLsKEqCkqUEvUEsz9/dza+rQbKknOmYoIQndyAok07JIKVMTfpHNHGZ1AS5iR/wBSp9S7sGZqg7vFmMnzkgqXNzVH9tzUhNAk99hHNHJSpo68mFylcXo7DDy5ZcoCQQSHCRQikXZ8qXWRQBzYP42rHJYX6SZEskLZTMPRLLFRF7EUOrgPyMQn8ez+sZlCAxQsAFibM29dI0eVJGC9PJvbOmVxCWtQSCp3oQCPO8NjscJYyVJI5FhZy5vc82jAzNUFjodX0gIcQmkqJkrehcqBzO1Ha457NE/mdE4sCm7vX+wvEgkKyUPayvYGuV/FoAXKnvRaGc0awegdvssH3gjD4lSqKlqRS5YjSnn5GD5WECkuDXnaMYpyM/VxSye34MpUudoqXqwIPPK58Q/3X1YdBhfUHzrAqcArVhBsqXlAF2jbHFp7OeCZZCaFCjY0FDw0PABg4tI9Iv7yvfChYtX1i/vK98KCyTuZQZKRsEjoBEt4SbDuHuh94ChCGiqbnfsszDvvXqKRUfSt7Nh1Yv3OW8DFKP2Jy+gqFFEgLc5mbRtb38j4xdCaoE7EYTQjChDFA80KchJAJL1HJiO9gD/4gh4rnLSB2iAOZaujHeADNxuDnBQKMiwR2golKvBRJfQM3jAauFTQCyAX/wDlItyyxuelqwUFUdnGZvcfLxgRfGUiYhFO07klspBYuDUh9f8AUYSwQfgv8rXkG/l7JYpWx1dWauhUk5oWF4NJHrykhrKUSC4YAByNPdGnicaiX6xvahPujE4pjRMUGsBrR3vTa0QsUcbtfwKeW1QXxDGZGEmYhISGyBGbQsynZIBalaCkchjsUqYtXpJ0lVwyg10ggMFWDgtryjUXiEgsVAG7EgG8ZipTAtOToWSiWdPVQkkmpBYczG8c6S62THLFLrZThsHLJKj6FaQD6ksFQ/C5NAbBz5RfhpyUDsyJiNwED9DWr6w2DxYS7qWrM15RTansprQp+TF07FOjOgsBUkpJcZT6oN6tbYikY5Mjl2dC9/GV68/QRKmZgCxD6KDHxGkZ2KlyllytIYm9RYAgAlk2Nu+Hk4qY7GZL8ULTXQOSwewu+g3ipGQnMsJDOHUpnscpKqsSNBcU2zVHpt2OjASy2UoN6gPv/lu4jRlIypSkaADoGgXAZST9YFq1ZSiGLXSVEaXgklu6JCVqLcex1Q3pN/jCWtrlu+IiaNx1HL4jqN4o8L8+RN06HTNSTlzJfZx370pGrhkgCjHdiDXm0Y8mRLcHKlQu7BTu71L7kd1I1sDLSE9lKUua5QBagsNo2xVYoycnb7CITwoZo3LHh4aHEMBQ4hjDiEBg4tH1i/vK98KK8bPaYv7yveYUMR30oulJ5D3CJbxGWlkpGwA6CJbwihRGFMmhNSWHyfcCfCKxiU77GxsSwLtqYdMm0WQojLmBVQXEShDEIUNDwAKAOL4VS0jKHYud7ae7xg94FVjh2mzOHulVwWFhZ/IwMTVqjnZc5SF9lwWNWHiCDr4aQPxDiK5i0koWpgQ6WFcxeiiCG3FC+sEcYxK6KMtKVZmUxVXWp9Gzc7trAygopskLYhx2mJuzgEhwOgpHNJOOjF60Qk4gqcKQtIFirLq/2SWtcNcWihctIOZS5iMxJfMtKTa70SXNuRO7WZJ1WmI5PLN2+8BzixqAKDO4y+sNXalQzuG87wIpMnNWWsKAoXWVWajjTkd31isyyglQZSRZINS9Bdk/Ji5M5TKaWDVOUZkjMkpS5JFAQcw/63iqoP8A7enJUvu9xMAEv4+xyTBzYEAakgKcju2inFyJjKWmZMskhAAOgoHOtep5ESlyMyj2FS2a2S+6SKvztzNohMweUshMwpF2mlA5BIdmu/dCO/HjhKD4uvlg2ImztEz2GZ2SC7kqSzl+yAAPB7tBOEkLUElS1ivqqSl2BZlciP0Ohd1ZpjBUtaQNRMpyIIqqzPzMWTMGliXm0DsJi3oPZry89IKJyeo46hK/snMnpQq1T9lLkAbt7L+Zh5GNQuiSTc+qoWLVcN4RnendLBM8ZiD2w7ezWvj3HakW4aaVKAaYktdSCAaG/aIFAR0bSHRkvU5Y9SC5uHChlUHTsaihe0Ujh8r7INSbk1IY0fVh0G0FqR5whDrRjJuVyfZDD4cIDJGVIsIPwk9qG0CPEhDVx2KnHZsCFGVKnEW6RpSpmYAxvGfI1jKycKFCiyhGHhoeADmcfNHpZn31e8wohj5P1sz76t9zCh8RWejJNB4Q4EMmw7hDxJQykg3DxD0CW9UdBFmkJ4dioYJa0KHjP4lxFUsgAAu5q+h5GnztCbrYm6DoeMJHGl53LFP2QBbkb+caeH4pLUQApidDT/XnCUkxKSYTtA09M0k5CgBwzhROjijD7VeY2gp4HxOLUhQAlrWCC5TloQQwIJF3OunSijN4rgFzEH0noSAAXyrox+9a58YwcOQoBxVQKjWnrJLgdl/ZZWW2z13+J8WPoyDKmpKiBUJsT2jRT0F6PWMSSrMm5e+oNe0LgGzU7xGGUyn2ByeKCp9HNBLH+mxqkEPWpCab9gi4AgiRis5spLM+YAOFBxrpR9iGiybi0pGZSgEsDmPqsaDtWrSnMRITL+sX5Uto7U+MZEEFoYuOnf8AE+feYqn+kd0ejysPWzO7lzTk3nFvpCzEUarn4P74HOLahSvUggFQILkGgoeXhWLhFPtlwipPbJCYpKXWB3pzEWd7HKBUV2G7Q6ZyCwzpKjo7nlflWkRTMExKgAbe0kgdoFrio+POBpfDlAUygg0IJtXXK+sU4x3s04qNpTLcbhCe0nOTsFlJalE+zcA157wOnDlx2Jwqkn60HVzclx7xtBkmaEvmUol6uCW0YUtT5eJKxaRv+FXw5RkYEF4xCaFaaFjuDWlNeyroYAnJC1n0aiou7elUgOM3ZADt6qno3e0aZw6T7Ka8hXvpWGThkguEJBd3CQ+uwd6nqYYgXCyiFEmgY/3CqpI9lQDd+loMKYG9FOaq0sxchBCrXD9kF20a9IdPD0ghXbJdycxYkalIZJPhpGuNbp9G+Hbp9Fk6alKSpRCQLk28YY4+WLzE9Rpf3GNCTw/Ml1a2FD1iqbw/L7II5AecGSLWltBlte1O0gZGMlkgGYkO9yBa/SsbqJbBtoyJWUKBKQR3Dn8T5xqomAhxFY40rCMWlZPLCyw8LUAXNBGpQ2WJZItnYFQYgvvYdA8QmoUlqVPMebQUKzmcaj6xf3le8woqx5V6WZQeur3mFAFnohsIaHzUEMYQxQ0O8M0ADvGDxyf22NEoHvqT0bpG1OmBIJJYAVjjOM4ozV5G/qXoCAgU1Iqwej+r4xnkeiJvwES1ghxUGoPLlCeEkdIUc5kFSuKzEj1qD7THzNfOD5P0hll85CKO5Lil+6OZmImKuMrhiMwI10Kdj40gWXhgJgSUh3BsjS1kd2v+7U2hqTR0HFsaFzEseyHYuwJ1pcj9rwDMBuCeYDbitQdHpr5h8uovS76cn2f/AHESlzy/0QbXvq8Ju3YmxlTASS5bKSr1gQGpqCij2D9zRZMAKS9quz21tW20CDApOirVaYs9oM1i6lG73cc4Pl8EmISVJQrShWpamDGiCaE1F3sWNoSTfQAxmAlQdy2YpcPlZgADbMUnYUMSmyEkuUgncwLOWqVRaZZJypdRyFTMzpIuCp760FWi3DTc5qJeZ6ZVBVTQk0DHTnBWwH9GlDqCKsTa+rEhz5dYHkzlk/1ZRD2Ygj/H1h2qEV2tG/8AyJakHthCjZ05utQx6tztGLM4UtCx6TISCCXlJcgF6KflfeKcWuwpoqm4RWbOMjks2RSjUlIbKRUgpd6XsIvRLTKSCQpJUwIyTam2qWu+toNwMoGYh6Bxand3VaOhxuDEwMrQg/EeIi4QUkNK0c1JlZiztEcbgCUlKgSk7Pu9xUQVj5BQoOCHAq7ue970guSp0g/POHwV0EVejmhwlCWbMMranQ67s5vZzF/D+EoSvsu/+SidEg35IHnuX3Z2FCr3imTgMpBd26eMHF2XTCYk0Rc7ecOkuHjYsqmYZKriGk4cJdnrF8RUdyIVAMVV1+fOCeHpBJN2Ztqv5084GZ3ajjz3jXlSQkMkNFASVAmKwzOrNrq2pYAfJtFicUS7oWKlqXbXk/6wSmoDi4sfcYVNdhafR53xHENOmV9tf5jCgjipAnzQw/qL/MYURaHs78i0MYdRhooBoGmcSlJOVUxILmhIBoSDfmD0gqK/RjYX2EAGFxLiuclKSCncF8za9z/pGHgcMQpUxY+sXQs5AANEgvUWrR9haNXHykpmrCbOSaAdo1VbvgeOab2c7uxJUDAk3hiFKKjmzFrKIs1hp6o6czBcVTkFuySDpYu1WLvQ2OrHSIEByMVLljKkLyg3AUtJoHZQfatqgwZJnhQJDs7VDe+Bwua4dCCHqc5fvbL3QWBeGA8NFsiQpZZIc+XeTpGsjgKMvaKnN2IHSkVGDZSTZmYBP1iWA9YH9THUpFIy8PwyZLfKuXqxMt1ZXoCrNUgMH8TBmGRMHrrSoNQBJSX78xcNy1jaMeKo1iqK8ZwiVNU60JKmAdg7B2BOoqaczvE0YCWkABCaN7I01dqnnBUQWYtFUgXGKQU5FsQtk5dTmLM2ojH4pgUIIKHcOFDMogZmIcFRAsWpu1zDT8PMVizlUkBwqqSbBxYilh8vG16AqQUzCkvSgajcyau56QmuSaM/3WcUcNKJPac+19YXe3aYj7LeEbvA51FhJdTUJUpY7J9Wqm15dAGy+McNlyiSpNHzA1cvmLgCrupdtzvC4ZxKWlachBqosxDuTnIJG6j4mMItwlshaOkn4RM4OXChTuPMW+e6MWbmQchLEVYHeN+SpKyFoV3tryUNDDTpCJjp1SGoSGfYCnlHTKKlsbT8f9MvAL7JGxgqKcRw5Up1IOZIFQbsO6/zeLJa3AI1iY2lTLi/A8Nl5+6ApnFQH7EyhNk7bB3MMOMpr2JtAD6hre1a0ST4gVNIooNynfyEOEtAc/iyUEgomFi3ZS+iTvsq9nChpCw3FUrWUBMwEP6yWFADd6302OxgsDRkysxa2vQj4xpxm4OZlUX18mr0jSBhgQJU9ACmmrHn88ouERgWdjdE9fh8YnsfRyXFMG8+ad5i/wAxh4qx80+lmVPrq1O5hQtE0zvjYQmvDrhjrDKG2iEx8pZn0ez84s2hoAOaxWCmBXaBJLlxV9zSBY64xz/0hw7qDOnMKkM5Y1BcFqMHvW9A2M4JKzKUaABCeBkYIBu3ModV+RpblFmIxIQzu5sAHOjltg46jeMCCyEqxYV6eekCDiaKUXUt/TXr4bxs8M4f6Qqf1U33fbl8+FKLYBmAE1KE5ZSC4cn0lz+HaD0TVBBK05WNgc1GvQd9OUWSJASAkBgO/wAbwKOHENlmLQGAZLM7k5mUFFy++kdZuieF4gmYFZQp06UcjlVvB9IKlqdINQ+4Y+I0gXD4DI5ExZq5cIAJZi7JHf3wYLCENX5EdYE4jNKUFSbhj4PXyguAuMLaUrmAOpEApdGbhOIrVODmhowtbrevWNoiOW4Hwx5gZc1kg+2dWDfPOOpQhgA5LAByXJbUnUwoNtbJh0B8U4eJ0vKb0KTUEEagioo4jmOJ8LmSE5lTAUmj5pl9Nbl9O6O0MQXLCgQag3EOUVIHGzzuXjUZk/XJNnBUt+Y8di2sdcnjkgFAX2V2AqosAa0qRTXWBuJcNKCVBspOlGc0DfN4ngeFZ0ZnKXPZ2pcnetPCM48oukZq0zalTQtOYWNnBHKxrGaQA4FACfIxfw5SwVoXXIzKL1d9TenSKlyykseZp3+UbLo1TshmeE8ORExIdLpqXYjxNQO5vkQ6HZBNbOe5zDKLXcd4I98HyJRABUHIBa2azEPq7X6xRjwSkaBR1FRQuHfs6UHOHSFbKZcrNQEePK7DVqbXh509SC2dzRxs9qlzXaK3cbjSrjwhJDQWkFMtVNJFSSO8wniBh0hogo5DiUz66Z99f5jCiniah6ab99f5jChUhWeoriB1iS4idYYxbQtIRMUfxid/JXwgAvIrGbxFQX2WBA1rfkQfCLp+Ldwl+Zt0gMaQxPZpS5CQOyBQUYad94pxHC5a3oxIumnlY9IHlz1AUP6/7gmVja9rwYHxfygqwpDYPhiZZJDkmz6DYfGDGvA8zGpADV+d4qVjiQWDHvf5MKgVLoNasMYzjiVP6x8vczQ/8YvcdBDGaW8ICAE45WrHqP1i5OPDChf51LQqCwmKsRICgyg45/NIqTjxqD4Mf9xYrFp+0P16Xh0ApckJsAKAeAsInFEvGJJatbOPlovhiGMMIy+LGaC6SoIb2fMnXx/3GYPpSXy5kZny1SXfq36RDmk9kuVG/wARA9GtyBTXfTzaM/gUtd2OQg6hnBFh1iSMNMnSwVLubMPVGtBd69I1ZUoJSAAwFoKt2C27HaB8RhAe1YtfSm/z7hBUVzZeZJDkPqItFMyQpxZoeXPKV0oNXsR4Fz+jc4txSKh0kOBfU6uxaKQlyA4AN3t3kP4Ua8Uqsl3RqSZrge1dyGDasxry3irHSwWJVlYvZ3bleKpMtSHAvXsl2IDVCja/lygialKwOy9e4h9b7QdMO1Rmj56w8WTpJSahn2JUH7yBEIllLoZRiQMMRDhjZrRIzhuKYd583/7F/mMKC+Io+umffX+YwoNiPSVRE6xJcA46bXL4nx0+dxAMpnzsxvTTbvip6QnhhaGBKG2hG8LaEAjCENDwADrx8sFitIIqQSKDc7CJHHS3bOlyWAepJWUMN+2CnvEL+Clu+RLm5YOXu51iKeHywXCEhi4oLjUbQAN/MZd86WZ76MC43oQfERORikL9VQU23i3uPSG/gJbjsJpUUF6B+9gOkSk4ZCB2UhNhQNQOw7qnrABa14caQz3h9oAE8Mow7xFUADJ0a7htKvSNKRJypIepck3r+sZojSw5OQPtr5eUV4EVLlKSSpNXuCTdmcdLeYgLFYJCxTsLexcA3fl4jaNUiILlAs9eWmlx3gQ3UtSJcfghgZBRLSkmoHvqw5QQ8UJwgHqultAadIvha8DQnhCKpuZ+yzVd/BtO/rE5ZLB7tVt4B2V4qTmSw3B+fAwLIkkKGYAhyPEBwpiPPmYPMNlgsGiMxLlPI/IbV/nlESWqCb7mtKAu7VOnKKf49icyVAadebDzhzxFIu46foYexaFiMLmqaUrQEClSHFdB3RVh8IFJcEg1Z23pSzecFlyX0Y95JZqaN+sTSGaC9UFbAhgFGhYDvfpSNCbLBFQCNjX3wmhTDEFHCcSkJ9NMqfXXqPtHlCgbi6z/ABE2v9xf5jChcgpHUYjjUxJo3SBFcRWok0rsIUKEmBL+LVv5CB5vFVjbpChQwIL4uvl0iscZmf49P9woUMCB49MdmT0PxglPF1s7J6H4woUPwIgrjSwLJ6H4wOv6STAbI6K+MNChIZIfSKZsjofjEUfSOY7Mjor4woUAgr+dLZ2T0PximZ9IZg0R0PxhQoH0MHR9KppJGWX0V+6Jn6STPso6K/dDQoALJX0kmAvlllmuFN+aLlfS6aBREoeCv3QoUFgVo+mk5nyyui/3RBP04nP6krov98KFC8gEj6Xzfsy+iv3Qx+mM37Evov8AdChQN7Aqm/TacPYldF/vh5P01nEOUSui/wB8KFCbAb/1vOdskrov98XL+mE1nyS+i/3QoUV4AgfpnNb1JXRf74pH00mptLkjuSse5cKFEpsCUv6cTj7Erov98TP01nP6krov98KFD8gXq+mM3K+SX0X++KT9NJv2JXRf74UKEwOaxeNUuYtZZ1KUos7OS9KwoUKE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http://www.lrwieland.com/pboothe/Magnet-World-History-03-04/World%20History%20Magnet/2004_2005_MAIN/MAPS/Content_Maps/4th-Six-Weeks/Religious_Reformation_Europe_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8527261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800" b="1" i="1" dirty="0" smtClean="0">
                <a:solidFill>
                  <a:schemeClr val="tx1"/>
                </a:solidFill>
              </a:rPr>
              <a:t>Catholic Church Dominant Role</a:t>
            </a:r>
            <a:endParaRPr lang="en-CA" sz="4800" b="1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7740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CA" sz="3200" dirty="0" smtClean="0">
                <a:solidFill>
                  <a:schemeClr val="tx1"/>
                </a:solidFill>
              </a:rPr>
              <a:t>Life cycle – sin, confession, contrition, penance</a:t>
            </a:r>
          </a:p>
          <a:p>
            <a:pPr marL="1005840" lvl="1" indent="-457200">
              <a:buFont typeface="Wingdings" pitchFamily="2" charset="2"/>
              <a:buChar char="v"/>
            </a:pPr>
            <a:r>
              <a:rPr lang="en-CA" sz="2600" dirty="0" smtClean="0">
                <a:solidFill>
                  <a:schemeClr val="tx1"/>
                </a:solidFill>
              </a:rPr>
              <a:t>Constant fear of dying…why??</a:t>
            </a:r>
          </a:p>
          <a:p>
            <a:pPr marL="1005840" lvl="1" indent="-457200">
              <a:buFont typeface="Wingdings" pitchFamily="2" charset="2"/>
              <a:buChar char="v"/>
            </a:pPr>
            <a:endParaRPr lang="en-CA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CA" sz="3200" dirty="0" smtClean="0">
                <a:solidFill>
                  <a:schemeClr val="tx1"/>
                </a:solidFill>
              </a:rPr>
              <a:t>Indulgences – “As soon as coin in coffer rings, a soul from purgatory springs.”</a:t>
            </a:r>
          </a:p>
          <a:p>
            <a:pPr marL="457200" indent="-457200">
              <a:buFont typeface="Wingdings" pitchFamily="2" charset="2"/>
              <a:buChar char="v"/>
            </a:pPr>
            <a:endParaRPr lang="en-C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CA" sz="3200" dirty="0" smtClean="0">
                <a:solidFill>
                  <a:schemeClr val="tx1"/>
                </a:solidFill>
              </a:rPr>
              <a:t>St. Peter’s Basilica – Pope Leo X</a:t>
            </a:r>
          </a:p>
          <a:p>
            <a:pPr marL="457200" indent="-457200">
              <a:buFont typeface="Wingdings" pitchFamily="2" charset="2"/>
              <a:buChar char="v"/>
            </a:pP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i="1" dirty="0" smtClean="0">
                <a:solidFill>
                  <a:schemeClr val="tx1"/>
                </a:solidFill>
              </a:rPr>
              <a:t>Enter Martin Luther</a:t>
            </a:r>
            <a:endParaRPr lang="en-CA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CA" sz="3200" dirty="0" smtClean="0">
                <a:solidFill>
                  <a:schemeClr val="tx1"/>
                </a:solidFill>
              </a:rPr>
              <a:t>1483-1546</a:t>
            </a:r>
          </a:p>
          <a:p>
            <a:pPr marL="457200" indent="-457200">
              <a:buFont typeface="Wingdings" pitchFamily="2" charset="2"/>
              <a:buChar char="v"/>
            </a:pPr>
            <a:endParaRPr lang="en-C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CA" sz="3200" dirty="0" smtClean="0">
                <a:solidFill>
                  <a:schemeClr val="tx1"/>
                </a:solidFill>
              </a:rPr>
              <a:t>Obsessed w/ salvation and how to attain it</a:t>
            </a:r>
          </a:p>
          <a:p>
            <a:pPr marL="1005840" lvl="1" indent="-457200">
              <a:buFont typeface="Wingdings" pitchFamily="2" charset="2"/>
              <a:buChar char="v"/>
            </a:pPr>
            <a:r>
              <a:rPr lang="en-CA" sz="2600" dirty="0" smtClean="0">
                <a:solidFill>
                  <a:schemeClr val="tx1"/>
                </a:solidFill>
              </a:rPr>
              <a:t>Found sacraments problematic</a:t>
            </a:r>
          </a:p>
          <a:p>
            <a:pPr marL="1005840" lvl="1" indent="-457200">
              <a:buFont typeface="Wingdings" pitchFamily="2" charset="2"/>
              <a:buChar char="v"/>
            </a:pPr>
            <a:r>
              <a:rPr lang="en-CA" sz="2600" dirty="0" smtClean="0">
                <a:solidFill>
                  <a:schemeClr val="tx1"/>
                </a:solidFill>
              </a:rPr>
              <a:t>Stressed reading the Bible, inner peace, personal relationship w/ God</a:t>
            </a:r>
          </a:p>
          <a:p>
            <a:pPr marL="1005840" lvl="1" indent="-457200">
              <a:buFont typeface="Wingdings" pitchFamily="2" charset="2"/>
              <a:buChar char="v"/>
            </a:pPr>
            <a:r>
              <a:rPr lang="en-CA" sz="2600" dirty="0" smtClean="0">
                <a:solidFill>
                  <a:schemeClr val="tx1"/>
                </a:solidFill>
              </a:rPr>
              <a:t>What was the source of </a:t>
            </a:r>
            <a:r>
              <a:rPr lang="en-CA" sz="2600" smtClean="0">
                <a:solidFill>
                  <a:schemeClr val="tx1"/>
                </a:solidFill>
              </a:rPr>
              <a:t>his inspiration/teachings?</a:t>
            </a:r>
            <a:endParaRPr lang="en-CA" sz="32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C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CA" sz="3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upload.wikimedia.org/wikipedia/commons/thumb/9/9a/Martin_Luther_by_Cranach-restoration.tif/lossy-page1-220px-Martin_Luther_by_Cranach-restoration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692744" cy="18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a/Martin_Luther_by_Cranach-restoration.tif/lossy-page1-220px-Martin_Luther_by_Cranach-restoration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8440"/>
            <a:ext cx="1692744" cy="18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i="1" dirty="0" smtClean="0">
                <a:solidFill>
                  <a:schemeClr val="tx1"/>
                </a:solidFill>
              </a:rPr>
              <a:t>Martin Luther</a:t>
            </a:r>
            <a:endParaRPr lang="en-CA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CA" sz="3200" dirty="0">
                <a:solidFill>
                  <a:schemeClr val="tx1"/>
                </a:solidFill>
              </a:rPr>
              <a:t>HUGH problem w/ Pope’s project &amp; indulgences in general</a:t>
            </a:r>
          </a:p>
          <a:p>
            <a:pPr marL="1005840" lvl="1" indent="-457200">
              <a:buFont typeface="Wingdings" pitchFamily="2" charset="2"/>
              <a:buChar char="v"/>
            </a:pPr>
            <a:r>
              <a:rPr lang="en-CA" sz="2600" dirty="0">
                <a:solidFill>
                  <a:schemeClr val="tx1"/>
                </a:solidFill>
              </a:rPr>
              <a:t>Is a financial transaction true contrition?</a:t>
            </a:r>
            <a:endParaRPr lang="en-CA" sz="32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CA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CA" sz="3200" dirty="0" smtClean="0">
                <a:solidFill>
                  <a:schemeClr val="tx1"/>
                </a:solidFill>
              </a:rPr>
              <a:t>Wrote ‘Ninety-Five Theses”</a:t>
            </a:r>
          </a:p>
          <a:p>
            <a:pPr marL="891540" lvl="1" indent="-342900">
              <a:buFont typeface="Wingdings" pitchFamily="2" charset="2"/>
              <a:buChar char="v"/>
            </a:pPr>
            <a:r>
              <a:rPr lang="en-CA" sz="2600" dirty="0" smtClean="0">
                <a:solidFill>
                  <a:schemeClr val="tx1"/>
                </a:solidFill>
              </a:rPr>
              <a:t>BLASTS indulgences and current infrastructure of Catholic Church</a:t>
            </a:r>
          </a:p>
          <a:p>
            <a:pPr marL="891540" lvl="1" indent="-342900">
              <a:buFont typeface="Wingdings" pitchFamily="2" charset="2"/>
              <a:buChar char="v"/>
            </a:pPr>
            <a:endParaRPr lang="en-CA" sz="2600" dirty="0" smtClean="0">
              <a:solidFill>
                <a:schemeClr val="tx1"/>
              </a:solidFill>
            </a:endParaRPr>
          </a:p>
          <a:p>
            <a:pPr marL="891540" lvl="1" indent="-342900">
              <a:buFont typeface="Wingdings" pitchFamily="2" charset="2"/>
              <a:buChar char="v"/>
            </a:pPr>
            <a:endParaRPr lang="en-CA" sz="2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t2.gstatic.com/images?q=tbn:ANd9GcSA3beaKy30YFs0RQkL-CfXv71YRLRwaN-fD8_BSE5ZPEBZ31olH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907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SA3beaKy30YFs0RQkL-CfXv71YRLRwaN-fD8_BSE5ZPEBZ31olH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2408"/>
            <a:ext cx="21907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95 Theses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Posted on the door of the Wittenberg Castle (1517)</a:t>
            </a:r>
            <a:endParaRPr lang="en-US" sz="3200" dirty="0"/>
          </a:p>
        </p:txBody>
      </p:sp>
      <p:pic>
        <p:nvPicPr>
          <p:cNvPr id="23556" name="Picture 4" descr="http://upload.wikimedia.org/wikipedia/commons/4/4f/912u_Luther's_95_Theses,_Schlosskirche,_Wittenberg,_GER,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323856" cy="434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95 Theses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494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tx1"/>
                </a:solidFill>
              </a:rPr>
              <a:t>It is mere human talk to preach that the soul flies out immediately the money clinks in the collection-box (27)</a:t>
            </a:r>
          </a:p>
          <a:p>
            <a:pPr>
              <a:buFont typeface="Wingdings" pitchFamily="2" charset="2"/>
              <a:buChar char="v"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tx1"/>
                </a:solidFill>
              </a:rPr>
              <a:t>Christians should be taught that he who sees a needy person and passes him by, although he gives money for pardons, wins himself not Papal indulgences by the Wrath of God (45)</a:t>
            </a:r>
          </a:p>
          <a:p>
            <a:pPr>
              <a:buFont typeface="Wingdings" pitchFamily="2" charset="2"/>
              <a:buChar char="v"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tx1"/>
                </a:solidFill>
              </a:rPr>
              <a:t>…if the Pope knew the exactions of the Indulgence-preachers, he would rather have St. Peter’s reduced to ashes… (50)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30721" name="Picture 1" descr="C:\Documents and Settings\Kaitlyn\Local Settings\Temporary Internet Files\Content.IE5\07XVE6NP\MP9003097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620888" cy="1869567"/>
          </a:xfrm>
          <a:prstGeom prst="rect">
            <a:avLst/>
          </a:prstGeom>
          <a:noFill/>
        </p:spPr>
      </p:pic>
      <p:pic>
        <p:nvPicPr>
          <p:cNvPr id="30722" name="Picture 2" descr="C:\Documents and Settings\Kaitlyn\Local Settings\Temporary Internet Files\Content.IE5\07XVE6NP\MP9003097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592288" cy="184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Luther’s Other Works</a:t>
            </a:r>
            <a:br>
              <a:rPr lang="en-US" sz="4800" b="1" i="1" dirty="0" smtClean="0">
                <a:solidFill>
                  <a:schemeClr val="tx1"/>
                </a:solidFill>
              </a:rPr>
            </a:br>
            <a:r>
              <a:rPr lang="en-US" sz="4800" b="1" i="1" dirty="0" smtClean="0">
                <a:solidFill>
                  <a:schemeClr val="tx1"/>
                </a:solidFill>
              </a:rPr>
              <a:t>(All Same Concept)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214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Address to the Christian Nobility of the Germany Nations – </a:t>
            </a:r>
            <a:r>
              <a:rPr lang="en-US" sz="3200" dirty="0" smtClean="0">
                <a:solidFill>
                  <a:schemeClr val="tx1"/>
                </a:solidFill>
              </a:rPr>
              <a:t>Urged princes to reject papal authority</a:t>
            </a:r>
          </a:p>
          <a:p>
            <a:pPr>
              <a:buFont typeface="Wingdings" pitchFamily="2" charset="2"/>
              <a:buChar char="v"/>
            </a:pPr>
            <a:endParaRPr lang="en-US" sz="32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On the Babylonian Captivity of the Church</a:t>
            </a:r>
            <a:r>
              <a:rPr lang="en-US" sz="3200" dirty="0" smtClean="0">
                <a:solidFill>
                  <a:schemeClr val="tx1"/>
                </a:solidFill>
              </a:rPr>
              <a:t> – authority in the church had to be based on teachings found in the Bible (</a:t>
            </a:r>
            <a:r>
              <a:rPr lang="en-US" sz="3200" i="1" dirty="0" smtClean="0">
                <a:solidFill>
                  <a:schemeClr val="tx1"/>
                </a:solidFill>
              </a:rPr>
              <a:t>sola scriptura)</a:t>
            </a:r>
          </a:p>
          <a:p>
            <a:pPr>
              <a:buFont typeface="Wingdings" pitchFamily="2" charset="2"/>
              <a:buChar char="v"/>
            </a:pPr>
            <a:endParaRPr lang="en-US" sz="32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i="1" dirty="0" smtClean="0">
                <a:solidFill>
                  <a:schemeClr val="tx1"/>
                </a:solidFill>
              </a:rPr>
              <a:t>On Christian Freedom – </a:t>
            </a:r>
            <a:r>
              <a:rPr lang="en-US" sz="3200" dirty="0" smtClean="0">
                <a:solidFill>
                  <a:schemeClr val="tx1"/>
                </a:solidFill>
              </a:rPr>
              <a:t>A Christian has all he needs in faith and needs no works to justify him (</a:t>
            </a:r>
            <a:r>
              <a:rPr lang="en-US" sz="3200" i="1" dirty="0" smtClean="0">
                <a:solidFill>
                  <a:schemeClr val="tx1"/>
                </a:solidFill>
              </a:rPr>
              <a:t>sola fide)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SOLA FIDE </a:t>
            </a:r>
            <a:endParaRPr lang="en-CA" sz="48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257326"/>
          </a:xfrm>
        </p:spPr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</a:t>
            </a:r>
            <a:r>
              <a:rPr lang="en-US" sz="3200" i="1" dirty="0" smtClean="0">
                <a:solidFill>
                  <a:schemeClr val="tx1"/>
                </a:solidFill>
              </a:rPr>
              <a:t>Good works do not make a good man, but a good man does good works.”</a:t>
            </a: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Idea that FAITH will LEAD to that which is desired by </a:t>
            </a:r>
            <a:r>
              <a:rPr lang="en-US" sz="3200" dirty="0" smtClean="0">
                <a:solidFill>
                  <a:schemeClr val="tx1"/>
                </a:solidFill>
              </a:rPr>
              <a:t>God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77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201</TotalTime>
  <Words>859</Words>
  <Application>Microsoft Office PowerPoint</Application>
  <PresentationFormat>On-screen Show (4:3)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Franklin Gothic Book</vt:lpstr>
      <vt:lpstr>Perpetua</vt:lpstr>
      <vt:lpstr>Wingdings</vt:lpstr>
      <vt:lpstr>Wingdings 2</vt:lpstr>
      <vt:lpstr>Equity</vt:lpstr>
      <vt:lpstr>THE REFORMATION</vt:lpstr>
      <vt:lpstr>Middle Ages Church</vt:lpstr>
      <vt:lpstr>Catholic Church Dominant Role</vt:lpstr>
      <vt:lpstr>Enter Martin Luther</vt:lpstr>
      <vt:lpstr>Martin Luther</vt:lpstr>
      <vt:lpstr>95 Theses</vt:lpstr>
      <vt:lpstr>95 Theses</vt:lpstr>
      <vt:lpstr>Luther’s Other Works (All Same Concept)</vt:lpstr>
      <vt:lpstr>SOLA FIDE </vt:lpstr>
      <vt:lpstr>KINGDOMS BAND</vt:lpstr>
      <vt:lpstr>Luther’s &amp; The Sacraments</vt:lpstr>
      <vt:lpstr>Church Response</vt:lpstr>
      <vt:lpstr>Reformation Spreads</vt:lpstr>
      <vt:lpstr>Swiss Reformation</vt:lpstr>
      <vt:lpstr>Calvinism</vt:lpstr>
      <vt:lpstr>Calvinism</vt:lpstr>
      <vt:lpstr>Anglican</vt:lpstr>
      <vt:lpstr>Henry VIII</vt:lpstr>
      <vt:lpstr>NOW WHAT???</vt:lpstr>
      <vt:lpstr>Religious Settlement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 Theses</dc:title>
  <dc:creator> Kaitlyn Head</dc:creator>
  <cp:lastModifiedBy>Reynolds, Lance</cp:lastModifiedBy>
  <cp:revision>22</cp:revision>
  <dcterms:created xsi:type="dcterms:W3CDTF">2013-02-13T21:59:57Z</dcterms:created>
  <dcterms:modified xsi:type="dcterms:W3CDTF">2017-09-13T13:18:42Z</dcterms:modified>
</cp:coreProperties>
</file>