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2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539A-6C4B-4577-AA88-136354EC2A2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E03BFC1-F725-4FF6-9ED3-2925966CB0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539A-6C4B-4577-AA88-136354EC2A2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BFC1-F725-4FF6-9ED3-2925966CB0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539A-6C4B-4577-AA88-136354EC2A2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BFC1-F725-4FF6-9ED3-2925966CB0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539A-6C4B-4577-AA88-136354EC2A2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BFC1-F725-4FF6-9ED3-2925966CB0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539A-6C4B-4577-AA88-136354EC2A2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03BFC1-F725-4FF6-9ED3-2925966CB0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539A-6C4B-4577-AA88-136354EC2A2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BFC1-F725-4FF6-9ED3-2925966CB0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539A-6C4B-4577-AA88-136354EC2A2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BFC1-F725-4FF6-9ED3-2925966CB0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539A-6C4B-4577-AA88-136354EC2A2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BFC1-F725-4FF6-9ED3-2925966CB0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539A-6C4B-4577-AA88-136354EC2A2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BFC1-F725-4FF6-9ED3-2925966CB0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539A-6C4B-4577-AA88-136354EC2A2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BFC1-F725-4FF6-9ED3-2925966CB0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539A-6C4B-4577-AA88-136354EC2A2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03BFC1-F725-4FF6-9ED3-2925966CB0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7A539A-6C4B-4577-AA88-136354EC2A2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E03BFC1-F725-4FF6-9ED3-2925966CB0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rbSQ6O6kbs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en.wikipedia.org/wiki/Image:Bubonicplague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czFkRnBto8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tYU87QNjPw" TargetMode="External"/><Relationship Id="rId2" Type="http://schemas.openxmlformats.org/officeDocument/2006/relationships/hyperlink" Target="http://www.youtube.com/watch?v=-8bqQ-C1PSE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THE MIDDLE AGES</a:t>
            </a:r>
            <a:endParaRPr lang="en-US" sz="4800" b="1" dirty="0"/>
          </a:p>
        </p:txBody>
      </p:sp>
      <p:pic>
        <p:nvPicPr>
          <p:cNvPr id="72706" name="Picture 2" descr="http://upload.wikimedia.org/wikipedia/commons/thumb/2/27/Rolandfealty.jpg/220px-Rolandfeal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3140968"/>
            <a:ext cx="3051485" cy="3384376"/>
          </a:xfrm>
          <a:prstGeom prst="rect">
            <a:avLst/>
          </a:prstGeom>
          <a:noFill/>
        </p:spPr>
      </p:pic>
      <p:pic>
        <p:nvPicPr>
          <p:cNvPr id="72708" name="Picture 4" descr="Medieval Pri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140968"/>
            <a:ext cx="2256422" cy="3410669"/>
          </a:xfrm>
          <a:prstGeom prst="rect">
            <a:avLst/>
          </a:prstGeom>
          <a:noFill/>
        </p:spPr>
      </p:pic>
      <p:sp>
        <p:nvSpPr>
          <p:cNvPr id="72710" name="AutoShape 6" descr="data:image/jpeg;base64,/9j/4AAQSkZJRgABAQAAAQABAAD/2wCEAAkGBhQSERUUExQWFRUWFxgaGRgYGBofHRsZGiAYHhogGxsbHCYeHxwjGh8aIC8gJCcqLCwsFx8xNTAqNSYrLCkBCQoKDgwOGg8PGikcHBwsKSksKSwsLCkpLCkpKSkpLCkpLCkpKSwsLCwpLCkpLCwpKSksLCwpKSwsLCksLCksLP/AABEIALcBEwMBIgACEQEDEQH/xAAcAAABBQEBAQAAAAAAAAAAAAAGAgMEBQcBAAj/xABMEAACAQIEAwUEBwILBgUFAAABAgMAEQQSITEFBkETIlFhcQcygZEUI0KhscHwUtEVJDNTYnKCkrLh8TRDc5Oi0hYXJWPCRFRkg7P/xAAXAQEBAQEAAAAAAAAAAAAAAAAAAQID/8QAHhEBAQEBAAICAwAAAAAAAAAAAAERITFBAhJRYXH/2gAMAwEAAhEDEQA/ANmx2IyqSDa1ZpP7Zezd0bDzNkdkJUJYldPGtE4yfqzpfasEV8zzMBqZpT/1GsxqDH/zoYE3w04HQ5Vufv0rw9tBJ0w8/wDdXzoUdulvClRptfrWsUUr7aWG+Gn36Iv76dPttT+YxAP/AAxv63oQdSN9P86SFt/rTDgxh9s4O8OIGv8ANjb508fbIvSGf1MVvzoCkGtKWI7nb1pgOT7ZV/mpj5CLXz612P2zLfWGca/zQN/v0oHCDr40ojwtTDByntkjJN45l2/3RNON7YYeizf8k0Drv0/0pW58Ph0qYcGX/m+t+7BO3/6wPxIpmX2wSfZwsvxMY/OhK/y6UoR938hTAR/+cs3TCSbeKVwe2GcN/sshFtu5f8aG+xt01uKckUDWxv4/hTDgjPtjlsD9Fm16ZV/fST7anH/0s/8AdWhrNYdf86QAPK9MOCJPbk/XCzW/qjSpCe2sm1sNOfLKo/E0I+nWlM2lMXgvPtklvpgpreeW9NSe2TEfZwMh/rMg/AGhmKXf9flScJjRKcsavKQbHIha3qQLCmJkEcntlxn2cAfi4/IV1fa/jv8A7Fdv51f3UOz44RFlkUoyXJVrXIFttdQRVpBhleNCNC7qmp1GZrXt17ttPGrhxPb2u43pg0/5gP5V1fazjuuEj/5g/dQ0koDae6KfEwOo0/X61qYCJPazjCHIwans1DOBKLhSbA2tfc2qTw/2tzSTNB9EbtVUsVzoAABc3LW2BGlA+AjCTvLJ3igBJbS6q0ZHZqPeYE6A6aNfem54VKmWQSsh7dnOYC8ugzBluw7Rbd0gjVvgxcH+K9rUqIHOEazDusJIyDqF0sfE2+BpUXtNxXevgmOXPe0kf2LBuvQkfOhPAZ2jGaWOJVjUFIx7siZimmxYg2PQMDTOCUxqZZ2kPv2Vbli9yRnJHu7aDoKYgpn9ssiHK2DbNmsB2ke9htbyI+dLX2xSX/2GTw0dL/KhLEBXa7aG/dy9PDXxp1F+7T/Xzq4swd8D9qiz4mPDtBLC0pIXOFIuBc6g/q9GX0pu3yaW7PN8c1j9xFYngIz/AAjw8g69q+39WtoP+0L/AMFv8SVms2J969Xga9URA41rGw66fiK+fsJFlLDwlkB/vNrW98wPaNiOmX8RWDYNrtKbf76W1v6zfr41qLFgToNP9TSBuOvlSwuumh28qSNL9Sf3VWnnI+H+tRySPD50uS5Nug1/RpHA+Cfwlimw+bLGiZpSDqf2VHxsT6UHWub36a16KPp8NvlTEIaJ2gkILx3swOjoNL77jYjxqbG1telEcRbDWnI1AJ/W/lXHGnW3T/QVzIL62vQO2GY2B3pBj+H+ldCDTrY/Gn0VdaCIRfTwHWu5WXz+NSUG9+mtJmjudjpb40DJPUk+V/jSFa99en7qkRQZibjQePjXJcOB8qCN2n9q16Ykcm3TfSnlSw8/Cmo11+X570UpKdA89KbsLep/X+tPwLpSqaTD9rNDALjtGJf+oti3pfatZwcCR9xFVFSwyqABYX8PAdTWTYydsPLHOuvZ5g1v2W3+R1o35V5k+kShbCzKfd19NvK9SpnCOY8Lh54ZO1QMNWJH2V8Qf1e3WqblnDuVQSdwgqVJtr2fZlSD6A9ftGrrCytaZDGJRE9mGhzJc5ND4WsfMdarOK4ntHinEcnZCXVQO7to7AbnMwG9tL2oiBjOHdkrhkyk4hlU/tRqqkH0JYf3ahu2RSx+zckePX7q7xzmNZcSI0uxQFURQczMTrp46AX9aaXAv9IUYogRRzRJLGn9IA2dj0DZVPTU1Vw5h+X5Thxi+wkxTt7sanKFXMGVm+1l0HdXzuah8NhljjYYlDDEbhoxYWUsTlsSSLnq21tASaP8bzwsTNCkXaNGFzC4VELC4U2vqB0AoTxchnl7Rx45Uv3VvuQLAXt1sDQRTgVAdo8pvdlz6gb5dfDU3t4mkpG8sd5iGK7GK4zLYfO35VZ4sKHbLYJ0Gwtbw6elMiMWFxoLEAeI2oG4YABbXTx31p6NDc604m/Talq1tQCL0QnCLlx/D9P98/8AgNa/K9p4x4xyfCxjrJok/j2A1X+VY/8AQ1aoTfEx/wDAf72jqFWlq5Xb1ysorOPn6p/T/KsG4fGQ0o/9+X53rd+ZDaF9/s/jWB8Nf+V1t9fLp6tWoRdMb3Plrr4eFNHW4rnaC2vh/p8KYxeKsAEUu7kKiDdmOlh9331Wjc8jMyQxEGaUlUBIAB17xOwA/KisYDD4bBRxxFhIpOoA7aWZtHBtr2XTTfQDzpzwWDBws+JdXlZrNIrDMJbG0SqTrEp3cDf50/BjpIcReYlXURAzasIlkByZ7XC3GnitrioEvyvLjS+YlcZGRlQACPDqPdU+IYd3Io63J0qmgnvmVxklQ5ZI+qt+7qK0PjGKjCqE/i0kAJZxqbNuqkfyvaGxvfTc2NBeJ4NJiZBJFGIpAg7KIAkuh1ZpGO6m3vnW5AtVISiaam/6/Wletr+t65hZQwZTdXU2dG3VvTwPjS3kBF9/8qBpZ7Xv+tvuqTDKL9LXppotq46gDQ/60EmwHx28aalYgd03v91Jj1B62NqXcgHTfrQcViPeuf141ySa/lTnaA9N/wAKbIFvWgj5DYa7ee1ejj89aUEtewFqXHoddtaBBjHhUhYjoOtcRL+IrhUi1teh9DRSZnABLGyje9EfKGHOHwEXZJkkmezORY3ctYgnWwUWAHWhHiiK7QRG6q88YY3tmW50v01sKLOAc2viMTOJEEeHwKa6HNnBIHXoA2hvtUqB3jPNCYVj9HZ3xLTFcoUhcoJUDX7WbXTq1VvGue8e+He8ghySiICMau+pbvdAoHQfaFVMeM7fiXa5bBe0mII/rOL+fu/Kp68NYcOwkje72+IL+OZggF/hbWmNZBhyDwFS2FxBzZws3alveM5ezhj/AFclvWqvjPGoosbjYpQcsjvmB/YZVII8DtRby9i+yx74diLTwQzJ/wAVEVZAP6wsfUGs+9s/DxFxJZCDkmRC39mwax9LUTzSuW+GiNHkDMyzOCmf3iqZgxPkWNr9cpPhVuq+G+9PYiQX7osgACqNlUe6B8K7a+23SqhsnUi1vOpCAZTf4UgLptrf50uE5fD0oOZLjb1p6OK/kbU8VN/O3XzvSkso8dqCLiIsmLwJ/wDyAPQlWG351p8mmKh84pR//M1lvHBaTBsCbri4vvzVqU4/jGHP9CUfch/Koi4rlcArtc0VnMY+pf4VgfAiSjG+8spP941u/NctsO/9kfM1gXCsaqYcO5sM8h9bsdq3CLHiGOSJM77CwA1uSdh61Z8g8tSTzPipZO7lCKsf9IXZc/Sw7rFdSSRfQ1N5V5X0bF4wKrZS0MM1snZW1YnXvkdRqvhrRF7OoL4GHKLZlvYbC5Jt51a2lnlfC2sIY7dRkGvqdzVPhcH/AAc7ukebDSn69LZhYC2ZQddAfd2Iv1ojxUlpDGkqGUC5Q+B2BI90ncaHaq5OKo4ybEXDKdxbf4X61IyicZ5KKZJsLeaAXYYfN7obW8JbQrex7M6HoRtXIeOYeVOyJ+vzXVyezdX/APcDaxMo+zqpGi3q55M4mDgirMPqJJIib7Kput/7BFAPM/ETxLEKcNEpjhYfXEWecg2KRG12A629fWxYY45hnmZnBzOrZRivcjGxChbbHW4YnXa1V0EzIRHMnZub2YghZPNCQPW1HHL3FsNktIVMcd7ROReG5O6n+UuNM1sw6iqjmxUfJFEO3jkIyQjvSBRrdXAJRb2sD3gPChqsC/h+t6Zvbr+v31WYb6QmbuGVFJBA1ePeysTox+/SpWDxqSXCtqu4IsfiDrpVVLL2v63+dOiQm9xf9D76ZsTSwRuD4aUQ6sYOn6+FctsAbiuOTcWpQW/WxtQII8Ra/wAv9a7Anrc10mx222pWY2G1B0J+Zv8AvpUWlvxplh5/rWnozpYkUCIMHFJiEWb3IwZz4sEICi/QZjcmx0FVPs841mx2PxMllgeOVpV3BLsOzAHUljp6monNwkZ4zGSMqykuDbQLfLcdDahbgHGOyWVDtKqDb7SyIym/S1jUqr3hEI+lzqdP4rJpbr2Z/PrRHw3CNNwa17GPEP8AIoptbztVTwcdpxYqpAEsbrfyKm1WnJ2IP8FYu3vQzRPp4EZT9wNVad9oGKbDS8OxMZOZIFZT45CLj4qbVde1rDLjuFRYyLUJlceSPYMPg1r1Sc9RdpwvAy62RniN79QQPwq79lmIXFcOlwMnWMlb/svo1vR/xqWcPQc5T4gJsKhOrRXjb4WKn4rp/Zq4U22G/j/lQPyXK0GKmwz6E5lI8HjJ/LMKOywO1EvkpzYWtT3Zga/P4VGLWPr+tKcTE39KIdeTXyt470+gFhffWoYHS/hT0UviKBjj8lhhztbFQ/4v199abi2+twp13k/wGst5i1jh8RiID83A6eVahjWyvhDv9YR845KiLvNXq8K9WALe0fiseHwbPIbC4A8SegHnWack8gn6OmKxi542H1EAPfOY+/poXtchfwoq535bkmxRxEkx+qI+jwsl0Oi+6dQXLX7rDaqrHc0yRh8sfZzqHBUAZV01yL9lyRqRuDatpESfFShvocQGIke/YoSfqW+0zbZSnW+lJwfGcRwX+LYjaxCS2JQrfNmQaXJ1Uqba26UR+yFsL2WfMfpswzSdqCrEb2jDe8g8V3trR9j+GxzJklRZEO6sLj7xVa8AWLDRyYuPFhssz9wqdQHK6m3mm7f0d6qeN8GmWZsXmVlygqelhuLDz2NXnF/ZmdThJezBUjsnuQAdSquDmVT4a1Rfw88zfQCmUQkRzSqe0AsNMpAB10uSNNqI9ieS1xhzK7w9pm7QKbZ0BPvDY+vhVhxPleMRRhppD2VhGqkKL3F9FA1OlzVvw+IRMLaKe6vQC9rKL1I4i4UjuZnuLG19Otj5aU0Lg4XB2PZ9jHlsMylF1Ntb6anzoOXlPs8S/wDB8vZ3UmWFr9mygjuXBzJm8jRDxyeeOJ2iTMQosp8ev5/Kg7hHtaQO8eKTsmX7SjcjTbx60OnOcePJGg/iz4bGXVI1AHZuPIgZHQeBAI8qF8Hw0iRppGzTtudgB4Lbf1o+xMkfEcJcKk5YEBQwurA91z1GlvShPi3BpsFKkUrZ1dfq5LdRqVb+kOh6ikV5CT8/GnHXxFNo3n0pQX5/vqiRnuPA/jSLEEa6V1b33FKtrY0RwDYn/WlTyKBtrrXVIt60nsbgigYjF/gPv/KpSMDamYl126a/Cn12oqHxJLROLXGRvwNZIwtWvcQH1T+at+BrIiL1F+PRXyzxLLxDDSEiy5bnpYDWr3kBs+D4rGDoYA4t1ylvyNBfA3vPENDckfOib2XyWnxMR+3h5EIt56ffVrVWMs8k3AW1v2OJVzf9kjX4Amm+QeM/RpMLJeyieSCT+o9ip+BLU3ybmmwWMw4NvqWa3iy/nt8qgcqKJsJi0IGZOylHwOVvuIol9p3tJw30LjnbAd1mSa3Q30kHxIPzot2JA+Hof8qqfa5hu34fgMYPeCCJz6jS/wDaVvnXOW8b2uDha9yFyH1TQf8ATlqRPS0YjwNRMXxcRsI0UySNbui2gPVm2UetIxuOYWSJTJM47iDXQXuzeCjzq75U4RGkRcnO3+8OnaPI37Q6wi1gvTeiekDB4wOcjIUkt7j6Eja620YeYqf2V9djQ/xXjsLTthVYB0P1bg3VJevZvrdLaW6+oFW/D8WXukq9nMlhIl/H3WXxVuhoIPMeIskdt+3g18bODWq8R1OENte21/uSVmXMWGvHEbbYjD/4wDWn4/3sKRt21v8AokqC6VvOvUi1erCBTmzijKXUoSWskI0Km9s7eOcXsB8RUAcnDKEYZwLNI6gdoHI91Cd1G5G/hQdz5ipsPxOfER5ZERlzQyE5T3FBIGw1sdPCiPljnaKfCosMjMT3XQ/y0dwWkYftrYMQdx510sSIHEGeJFikZcRDmbsTcq6sumZWHfXKx9LiiflbmxwEjxL51JVVxFrDtCDZJPBtNGtZvXes4LhDMfpCm0kkhSJbAqsSjvZh4BbC+97HrTHM/Bgiv2QKgoe2iNioTYMD4FtuoK3FqijPmrjy4aK+rMSAFX3iSbADzJoS5d4QcOrSyWWWRizW6E6289wL+VCGHx+MIjxOIlEkeEdV7MayOmq9o56ZQw1O5+8w49zQqxFgGVbHvG1hp89LXpgnYiN5bKNEGpIvmABvYDYG/WrAYo2JKn062A/HrQxyRzTHiG7PtBmDG39IWvepUXMgm4gkUJLIqsZSNlUbXO3vUDnMXMUceF0a7sbKo3uPAeGvWsn5s5YMckMk4ZRJYMR0YgkettK2DiU8asxCAyKuc2ChiimzWJO53GuorP8Aj/Gn4g5VF+qhKMXYeOh0N9/C52qwim9mcpwXGRC50cNEf7QuvxuB86Lfa3xsmGMBNnVsxBBjcG2t9NRcW+NZvxPEsuNOIG8UiMPRStvwrUPa7xKN+G6MCXMbqL6gPcg/IGlbs8KKHKdQQR5W+O360p+wOotfprtQFhniKLkE8T21Km4J9CalniUy6DEMb/zkZ+G16p9Rxl6WrvZ+e+1DeA4jimsE7CVjsA5U29GtVypxigZ8G9uuRkY/INe1GcSIhanARceF6qX423XDYgeH1ZI+69Mf+Ko195ZVPW8ZFDF6Y9ev+WtdRTVEOb4BrnP91qdTnLDW1kF/O9QWONU5HJ/ZbX4GsbrU8VzThmjcCVblG0+BrLStGpEzhBAmjJ2zCif2fY0Q8UXXul2U+hvQfG9iPI3qfg+I9niFmX7LBrfjVaxoXJLCDiuIgbVWMqjyBufwoa5NnEWOliJsrrLHv628txUfGczPJjfpax2PUAEjax2A6VWtJMZzMqOGLZtFbTX0oma1PHOsvLs8ZYlonZlvv3XDfcC1AnI/Huy7SMqWL27NVGrPtlHmdPlUbFfTjh2ZlmEI98shVbnTc+tqOPZdygFRsQ7ZZraHW8EY3Y+LtcADzqM5i55U4UqK00jXlNjM495Cb2jCk96IG17C5867zHjZnxKRYTuY19ZMgHZiFlFnBBtcjx9Ldajc4cYGDs4cQYruZI8uhUgjtHJOlxuD6W1vSOU8dhmljghkzu+aXETDQsR7qDYqvkNhp1omexjhOSMP9ETDyxqyqpAawDA7kht817m/jQTxnB4iKaONgz4iBCISAP4xhrkuGP7aDS1aHx7AYhEV8PIyqg70dg2nUi/4UKY/ir4pVinAVwb4fEJoBIb2B8VYd09N6RFVxLiCywQOhBVp8MQfV10/fWpcQtbDX/nkt8nv91YfjcXkmiCBUSfExO0QBvDNG4EqbWFz3hatwxC/7L/xB/gkqUXSnSvUta9WRh3tO4cZsfIM1lBX/CKB+LYBcMkUkLOs1yCdu70sQdbgm4NHXtHxZGPmUeK/KwFBvNkVig8h0rovx8j32cc9RSizhYcQkYAGySqurEHpIdP7o32og4kTiJFjN13mn0Nxb3I/OwsPMves+5c5YSbDMCSshIeJtsrC2U3+yx6dCRY9Kv8A2c82/ScQ0Uzg4sNfOxss4TQKB+1e7f2RvUpf0lc58BkSGaWMZGdGEsS6Zc2gt0ZDoPWk4mNZuGZpBcCMMbm2pS9wfLp8BvV/ztx+JIGnNy8ZKxJ1M2l7jqqjQja5PW1DfC+F/wDpStiUuUGbKcwHTLcXsbDTXTSiAE8Lz4WPGRFVZFIdFJW4i0Z2ItlvddBuTRBy17R8NhYsiYfKXBz5Tdi42zFtcu+npQjgopsZ/FcNEzEyO5YXuVNrBugRbX9TWncs+xiOILJi3zODoiWyj4nc+lXfy3z2peEcGmxl2Qth4n/lHvbPfdVB1y/d4XvRjxzAQ4TAGKNFW+XS1iR1J63O+tFEGHUaIii2gYi5HpQHz9jljUjMCFOZmJ3YggX11IH41GGa8xIEjyAHPIQx30Vb2Gvn+FGb8FTF8AWRVLSxw2XUmxjbvZRsLgffWdDFtK7yMbk7DyGwH7q132VcQQYLsmIV42cm/wCyddem1/lVs43eRm2DXJEoFgxUEtbU32Aq/j4CMMMj2bESKGcubiNTqq+OYjp5VOxfL4XHLewhknDG4tlUtcgeI9PHwq8wqDEY6aWZQIkzEs2gCrfY+dNTVZwv2f8A0he0dghG7aCzeGguSB4VLxOFxnD0DNfEYYjUj31B633t61e8I4qsn1uUJEhIiW32ejW8W8fhVtiOZ0KPfZVJNxob7L5k1KmhrhGIgxQDxyZupXqnkV/QqxPCxtfQ9Lb0C8wcHy4svhD2D5FZlU2s5F2HpewsdPSp2G5uxcGUYiISg7sujAdbdCflTDBmnDhe9h8BbSuTcOjUXdIwBrcqP3eFMcM5xw0w0kCsAbows3ht1N9NPxqyxWJWFFmlRWZj7rsoyKRcAZtCfH7qygf4twmNFz/R1dNSSqxkjc+7vtramMLg8M6BkjidDqCEX92lE2AhScLJZUkLa9naxW40a2jaeIvWO4iCWHFZUdo0eUhQuwYG2x033FWLOtHg4BEV0iW7E7ovx6fq1KHCUGhRe7/RXptsKr+VealeIpMypMjMrDa9rgMLnW/hVrPxiFL3kW/9YX18bUQ/2JsAdB5AffS+zso1tYenr8OtUEvNmYEwJ2osLsdFUk2ANxck+AryyY3EL2PYqgnVlDHMCq7FrHWwHpc0FZgm/hPGFmb6qEjsIhr2sgJGZunZggnXoPM1Z4qNoSJYyA+f3BqJWBJZkWwHZjQAHqKicQ5eiwkkGGR1knWLvyyFlRI9gFRGGpNzck/lUiHiGEgx0aCYyQtGQpz3bDugLrkPvWNjv6eNU/in5x4OmMlixqSL28jpEcObe9sp11K2uSTRLw/kfDw4do8QMjtZjiARmWT+gwFwoHTbxvQZw/hM/EJJMfDYOSbLa1gbi662DHc6bk1o+B40k8ccUrsruDe9gbqdVbL1v1tYj1pVqy5fx8sT/RcS2eQKWjk/nYtr+GdTow8waDvaVgzhsjKbRSMxCj7Eg108jv8AOlYrjY+kNiVkumFkRFUbFSLTZPHVgbDwoh5iSHHyYaAMHyYgNIo1IQKx71vdB03te9RAvzvyyFkSS+RMaI1ZrD6rFAK0b36ZiMrHrrRrwPi/0jDYOQ6OZMrjwkUSK4PxH4VP5l4MuKwksLjRk7v9FhqpHhYgVm/IPG8ssEB07aXPl6rNEHSbNf8AaFnFPI2gJ512k5q7XPUYP7QmvxSUbd4AE7e6oP76r+d0vjMg90W9LAW/XrVpzqf/AFTEMRdVb5WVD+d65zzhkGLZhsVRhr+0NRXb21CuaWOG4VhVXuyzl81t+yNrjXp7tDvFOFph8IjISJs8bKw97PuSPRaIfafLmlwai4y4ddP63n8KrOLcuTMcOEVnAGcgAnQ+7a/WwJ8hSeFiz5V7fibrLJGP4mmVluVWWbUo2Ya3v3m9BTvtD5vyrFg5GEbu2aZlBYIpvoAPeNSDxc8Hw9naMswdgq3LSSsNBtYImgv5edY7xLGvNK0kpLSMdSfwqEm1rnK3OKxr2PDsFaL7UkhszkdTluSfK+lEXBedZ5MUsUixuhvmZQymOwuSbk3F/G1Dns856wq4FIJ/q2iJUMFuGBJIOgJB1tRBheYeHl8yTRjMdQSQD8/PX4UqUQYrFvL3Y+6nU7Ej8hWE+0PjvaYh410UGxHpp+NaHzp7SYoFKYZhLKRbu6qvmTsfICsXE6Zyzqzte+p0J8+tIvxiz4Nhgi9rJ7v2R+037qmcG5vfCySmwbONAdgwOnwtdSPBjVBiOINJudOg6D5UysRP+tadM/LRoubFkVUQZ4ToYn96I62VX2aMdLgkVXYzmxiFw4YtGCDIb6uVGgJ/ZH5UPyYwLGIYiBtnfa5PQX6dKjYbDWIzsAL7Ag+e/SmJPjB7/wCJ/dC9NgPDTp4X8avMBxkIPpEyhst+zS/2/s3HUje/T1oAw/FYowcgZj6Db12qO/ES7ZpXsCfdXw9enwtTGfqJE40MxZjmkY5jbUk66fP8a7xDiUkti7BBsqLqfn438BQ1FxRV/k0Onj+vGjDlvg09o8Syq8kjWgh1BJI9/bQDe56AnpULM6teHcJOHyStCXxDi0ILDMhO7MP2iP7oA8zR/wAJ4d2f1kuWaZtS3RR+zHfYDx3J3pvCcBaFc/aA4i3ekK3Ubd1V6Lfp13ND3N/O68OiRARLOxsFv47k26Vnyxur+bBo80MwQxS9tY5DbMmukoGjaD1ob4rgx2zM6C8Urstv3Vb8jYuedWkxCBCvdyj9o9fG+W3zpPPMIQSNtnS4v5aURmB4crxGV9M7sQLW0J+d70/xPAthwmHWwbLme25LDQH0FE/EuHKMPw2MD3wpOmp1v+dc5sww/hcKRpIqW8PC9aa1aezTh6GB1kQE5g9jqR1B9aL+Fw96Sc7tYa/sLewFC3s6nLPigdw2mnQaUUcQk7PDm5sLgfOss2hzhkTviMTPlD52KC52CALv4XvTnFuW8OyhJsP2ztazqtrE3+0NRTHL+KlSN17POpkfvqQCtzfX4UUWLG+mWxFtd+lAC4DkvFYFyMDKHja94pTYA+KsPDzFQMTy3OWklxk8UTL3iE7zZQL6KABtfWtCR5RIECDJmuXv09OmtUPNuMQqhChmEyKdBfIhzEN1CGwpq6zB+D4uWdsPHDKqZDMkTZc7IxBBt1JNrjpWx+zTl58Fw+OOUASks7jqCx0BPUgW+NCXMeNkdlxsagyYM53e+jgmxiS32St7eJBJq1xXPv00dngSVDjvTkEZRbUJfdgN391fM0vV3VhzNzQzSfRcIQZjfPJ9mFerP5gbLQhjImhw8UkSgjBSiYkC7SEn61idySlz4Wq04dwyNB3biIsqyMp99jrudST4n1PhVzxk/R3ChVPaxsmT7OUi2UHrbqfOkZ0cYbEh0V11VlDA+RFx91erL+TueJ8PgooDh3l7HPHnXUMEdlFj10AHwr1ZwReYRGOLTdr/ACcjKhP7LZVyknwPu/EUNcwRZsU4O7PYDqLNlG33dKIedoL4zEA/af8A+K/KhMYthiBcHudmbn7Qvp53AAHnXQgl5/ljTFQuYjJliAA1CtY90s/RQbk9fCrrlLjM8sAbElFy3ayCwA6XAPhb86GedEBlQs9k7CNi7EZRqb2W12NxovVm10FUpxLSqMPC2V5yq7khQw2J6kKTmtuzn9mp6U7JCuLkxOPlzGLtDDhl89e9bwVe96keFBnGMGO0zKbhgDf+kRcj51r/ADPwJDHh8BFcCBLtbYlwBr6m5qu/8DJiOGxS+68YZXyjUFTa5HUD8GqxZcZNh5yoIO351aYPCuwJy3A6gX/Ab0viXAniYiUXB2cHun/PyNR8NimgP1cn9k6itt6clwbk2yEKNb5TUfFYDoykN6GiDA8zubgpfb3b21ov4TwTG4kErAUFs2aQ2v4AX1rNZ1ks3DGQXt8OtNQR97vXA633rWeXMdDJOI8WDG5JCodA520fY69NKn+1jh8Z4dmjjUdk6AELYhTfS487ammr9usnTDRNc2bpoAd68nBZHVnRTkVlVibd0t7ubwvb7qrEJHX7/Otc5Gw8bYVez7plyiUFi2e2mqsCD1NgBbxpatuKXg3KkOLhcQqy4iJFMkZYFXU3u0bCxBBt3DcUNDDSRt2Rw95QTa6sT8BtW1j2dRxP22DkbDuRa4NxY7ixvp5U7DwGckGTEqANCUjUE+OpJsaz9mPszzlXlds6tiELyG/ZwAAXt1foF8zoK0qHDPh7OwWSZwFL3AWJP2UH7PpufhVTxLjuC4UL5iZG1tfNI51sSx6eWg8qyvF864yU/wAoVQXy7EgE9T41fJ2tM5259jWErFKRI4tlAvcMbfA6UA4rlvESFcRMrZmK5EOtkBFrnp19NaFocEZZLAlmOpbw8/W/41ofL/BcRLJDFLNMY1IYgtYBF1YnytpY+JpmL4a/wSG0YJ95zmb4/uFh8KH/AGgMJMHIb2aNt/I6fhrVtw7mCKaRkhBdVvmkGiC3RSfe8LCq7nKBWwsiHdhe3ktzqPWsudCnGsTZOGm/dSEnyJUgfPSn/amhDYbFoMy6KxHh7w+YuKg8v2xODQE2fDS6W6o47w+YJollCyYf6O1iCLDqQV1Uj4VbxrVLy1jxh+IqLjscSgyN4lhoP7wtR9xTDdtE0V8mcaNvlYbaeF6yXiHDXCqO9eNu4R9nr+NvStE5a5iXExhXsJgLMu2a32l8fSlShrDcQl4diGXGRMsL2PaoCyXAtuNr+Btao3GvaRnvHgjnaUBV0OcNewsB89bUd8S40mGhZpWD3Nkjtq5OygdTfw2qp5e5eSMtMyIuLlu0jBQBHtZE0tppc9TrUVcYcspu2wGnnoB+NUHMrCSdUAC2jZ5LWuwugAFtSxJsB403x/mM4YKrDtZWBWNI9Sx8SBt5npQvypipY8ZO2JAXEFY5I7t3VTUr5EXsDrvTE/YowWIOFfKyhyU7imxBje9ySBuNbnwzCql4SwugHZxe8RZcwJ2RTpYa2G/U09jY+3zSD3EJN2FmbNa6qLnujWwGwonw+HQYXNcDs1sLi4WOQA3t1bKb36laoblaIYdrgDuqumoWNtUbzfp638KGuZsUwwTSs/1ptFGPB20UAH7RPePkDfepPDpFyN2jhYog1i1wo3Ku/iRso36VCXhEk2Hmxs6lQCv0eJvsBmTNI1/941vgKyNQ4BwVcNhoYFGkaKvqR7x+LXPxr1WGWvVn7UYdz9xCb+EZ4YlGbNe58LLrVQvBzC2Zm7R3IzMfLoBtbpWx84cKDKWy5rnUgDOnmp3I8V8KClw2Rij95HUd4C9+quviARqPAmumsq3mLDIyRMTfu91dfduxsT5MTf8AqiuclcKvNnK6KLjTZzexAHleqvi0l8oB6WvfQa60Q8rcdw8EY7WVEd7Gxbzsot6fjV9NaNcXy8WYTD7SKrDrpex+VhVbgozgZJSwzYeVu+o1KvaxZV3II3A6EeFFq4oqiso7RCNSuunjYbioeNTDTallB8b2+YNYAFxbkoYkn6NPC8LDYuLi5tY76AeV6Twn2S4RWAxEqMx91Ektc/O5PkBVvxPlfDsTaZL33a3471WcP4HhcPIJQGxEi2y5UsgIvYliNfStaaLBy9gMAvbdkq5Bozat5W8z6eNVnL/F8RjMRmzFI1IOUbZdbA+N/GqOaHFcQnUvcJfS3uKvU67nTU1ovBuFLh48qepJ3P8Al5VP6jO8FwOLGfwhCygvHOWTxAJJ08DfqKosdjcQmGlwzj6TCylcxNpU8NftWPjrVpjOOnh3F5JSLxOcsnjlJBBHmL3+dTedsKq5cTCSYpGGq62bwsNr71V1lvBOQsXimYRxEBPeLDKB+fyolw3KGL4ajSq46XTJdT6g/HXf0q94Lxsqc6sVkHoPK1qPeHcww4teymADHQ3tZumh6elLa1rMYPa3iLd+KNwT9ksv45vlXcT7TWeNlbDML7ESDcbW+NTebvZyuEl7VI2fDNe4W+aM9dOq9fK5qqh4Zhx3srOn7S6j5b1eJwEY55sTNnbVugIJ8/n51Y8P5KxU2pIQDqdNK0nh3DkZVMKqAw0IFtBa9z91N8T4yVkEEADsCAwG2brc/dTV38G+WOT44mEcNnmIuztqFGtz+6iTmrgarheziOR3Ur2jGwY3BKs3TNawvVvyzwUwRsz6zS6ufwX0HhVrOVyHOAVt3ri4sN9/Ks2s2gvlbirYbCpAYe8l7MCApvc3PnUN2ZnYsSS4cG/nf5dKqMNh5kwj46AkDO8jYdh3OyJNuzO6EJTkHNsWdVYGKRhcrIrG21rBQS+a9xbcdaqeQ9y/xT6KWZjZO9HJ8fdb1BrmL4hOTmiEpQk2Kox+Vhbfwo85Q4dBNJLJ9HDZWsZJVF2bc5I9QigWuT3jfWuc1c/DDTiBIjKFW8gX7A0y76fCmqEIOE8QxAzMvYpYZnmJHyUXYm3pV7wrkmIWabESylVDXUiNVHQi3ePzqk4r7SsTED/F8of3SzXsL9ABaqeXmfHYprxQd7YlEcgjzucv3VZq9bBheCwKxlvmcDRpGLH5tVJxb2gjt2w+HjaSbLYR2Fyx6+AAG5PSs/4jw3iAiD4qcohH8mGINhtcD86sPZNJDFjWd2WO0DAF2tmLFRuT4XqYYtIOCTQS4fFTknEPiOza/uhGBACf0fOmefJy0i4iIl3gUiYKNFibRsx6Hy+PnRfzoY5sJmU5lSSNyyMDYBh1XbQ1Z4rh8KQPCqKsbqwItuCCCSdybeNzUZU/A8XF2AkYgqFsQNgj3Vsq+pV7jU5qj8HZWssrgRR3FibA2uwMn9EAt+AoG4Dx4QJJhnhlnlQsI1X3bC+VmPWwHWjjgnI02Kf6RjnAjcrIuHQ3DaXUynTYH3fOqGuX+HtxDE9sysMGgWwbQYiVCcrWOpjUWIHjRNzZGBhcSTcAqGHqLVeOQtgthYWAGgA9BQ/z1PfDGIe9M8cQHm7C/wD03NZBYG0rleAFerJ1Tc6YjLAx0tY+N72O1A3K3CzNwyDvkHVhfWxub67gHrRn7QJbYYi25O/kpqj5Aj/9Nw/Q5L/MnxraBrivKsxjYrZjrdQe8D4hbaj0vWfzibDuRNCpJAvmBByjQfdat+miVtwD61W8Y5bw+IXLIC1joMx08tzVnyWVS+zkyDDCbDyFLk3ie5jO3TdT5r8qJ24zBJpiIjC/iQWW/iHXQ/EA0nheCjhiSJFAVdLD4708X8dvT9fKspXIuFQ3ujxHbzP+VT4uyVbMyHxsBr8vzquIHUWFLZ1GwtoKBnjfNUeCiLpCxGYLuFFztpb8qEJfaPi5hmj7OIX2yljbX7TGx+Qqfz3hJJ8OFTQBwWNiSqi+uUb+nnQPweHDWCyOpLDvM+tjrsDtfawFWRYuMZxUY27tlLaKxFrEqmp+/wAdLVzl7FDClkkzPA98wvcjwNvFdwR8b0y+WOVYEQ2O2RSVbrplHz++rSLhouySK6ZQLP2b5SdNL2v1PSqHZOTHZTLg5EnjOo6N6EX3+VQHw+IQ5WhN/O/w6VNwWOWJnCThGQjY5cw2BAawb0t1o74JxNpI1LTQv4ba+ehqaBvB8fxiAKVuBoQwB0661W4kHtc4wsCM2vvOAT4sq6GtOaZLG+W9uhFqFsbzPGCe8oQDvMSAB4XNN1A40EzraRxFGLgLEuQEE3IudTrbwqx5EwMcszui/VRHKG3zyHfXqFH40OcT4++LIUHs4yScx0ZhuQo3A8z8KZ4Jz40FoEtAFY2DLo+1iWOmo0tpaqrZSB41T80BvocwQ6tGyg+Bbu/nULl/nuDEExyERTKbEE91vDKx0uRrlOtEWMhEiFehrPSqSDhSLhmhsCoXJbyAsf150IQGIYNocSoafDSGKFs2VwpAaM59wqqTfcd3Y7HQ1j303P40K8zcuXkGIjS7hSjWAzZT1S+mca29aaik4ZxowwCx7pLHWwLIly8hA2MkhVFHQCm+FcJXENNJnR+0YHOttwq38wtyQL+FEfD+TsM9pQzOCF7p0UFR3e7uLDTKbgeutOTcjQ588OaJ/wBpTv8A1hsR6iroHv8AwaUOkxCjX3j08jpUabDlSf41KwGyodx6jQepoi4hwSS1mlA2uxjBHTe1qZh5YdtsStrfYRRYH1JpoEeM9piWAC31sqXNh0ufGo/EeFxhFhSxddXIFyT4KALmj/C+z5LfWTTOOoD5QfXJam4ODDCySLhcKwJA7+hzi22Zj0pq6BuFcu4iMuQOyieNkYyd0FW0Pd3J8NNxV/jeNzYofRsEM2UAPI2ygC13O1z4VeNydJiXzYqTJH/NRHUjweT8lFEUXD4oIskKKihTYLp/mT5701AU/AY8FhJVQ3lZDnkI7zMRb4Lc2Ao/w2HyRov7KKPkLVnnNOJzREXyqWQXPgWWiTH+0PBRPkEnauNMsSs589Rpp61kELQjT9aVTcShE2Nw6AC0OadzfYgFEHrdr/CqnjPtBVMOZIYJc2gBkXKoJNgTrc69APuq54TgBHiwmYsRhizsd2eSTUn+78rAbUBEorlKtXqmCm5t4Y06BFFxrfUDcW60KYTkLFRqiLiZVjUWAzIbAdB3dq7Xq2JE3LuLX3cTKRfqIv8AtqLLy/jd1xTWv1SO/wA69XqgQeC49dBiCc3ikdNrwPiGpOJGh/m0r1epAv8AgziFv5ddPGOP4dfCvLwLiZt9en/LTb516vVQ4OA8Uv8Ay0P/ACx/3UxLyvxG9z9FZgdzEP312vUEo8K4qLd/DDS/uH/upZwXExfv4Y/2D/3V6vVBGGG4kT3hhfipP/yry8JxwHuYPXr2Zv8AjXq9VDkkWNHvYfCPpuLi/wAKjNhsStx9EwlvAE28uldr1BWYvkOWbXsoYiBpkkf8LWPxFVL+yLEsoHaofUbfI16vU00RcD5KxWGgOHZcPKjMWbPmub2tfpoBpT2E4RxXDN9TJEIr37JyzqPQt3h8DXa9RdEGC4ljR/LYWNt7mKW1/wCy4/Ooz+0HChssgkjYbqVBt8VJvXq9UsQhub8ASXBcMdCyqRf18fiDVvw7mLDy+5Jm9VYflavV6mC1CggEHemXwwvqoNcr1SBK4RTqAQfJiPwqDj+KwRD6yRxvsXP4CvV6kWIP8LROpKJiJAf6YH4yCk/w8qKbYWba1y0R/GQmuV6riA7mDicEsbxtnW4PQadehIqi5U4C8uIQ4XVow12ksqhbaCy639K9Xq1Fg1x/JuNxcYieWAJcE5Q99CPGjPCpbiLgdMLGP+tq5Xqwi9r1er1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712" name="Picture 8" descr="http://ihistory.files.wordpress.com/2007/03/350px-black_dea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789040"/>
            <a:ext cx="3010222" cy="20125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</a:rPr>
              <a:t>The Honor Code</a:t>
            </a:r>
            <a:endParaRPr lang="en-US" sz="4800" b="1" i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8333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Only social/ethical opposition (at times) to </a:t>
            </a:r>
            <a:r>
              <a:rPr lang="en-US" sz="3200" dirty="0" smtClean="0">
                <a:solidFill>
                  <a:schemeClr val="tx1"/>
                </a:solidFill>
              </a:rPr>
              <a:t>Christianity (What was ‘cool’ at the time)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Revenge vs. Forgiveness / Look out for Friends vs. Universal Brotherhood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Both praised justice, courage, generosity, and </a:t>
            </a:r>
            <a:r>
              <a:rPr lang="en-US" sz="3200" dirty="0" smtClean="0">
                <a:solidFill>
                  <a:schemeClr val="tx1"/>
                </a:solidFill>
              </a:rPr>
              <a:t>honesty…BUT….obvious differences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 smtClean="0">
                <a:solidFill>
                  <a:schemeClr val="tx1"/>
                </a:solidFill>
              </a:rPr>
              <a:t>How do men get honor?  How do women?</a:t>
            </a:r>
            <a:endParaRPr lang="en-US" sz="3200" i="1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v"/>
            </a:pP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</a:rPr>
              <a:t>Health in Middle Ages</a:t>
            </a:r>
            <a:endParaRPr lang="en-US" sz="4800" b="1" i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12142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No Antibiotics / Antiseptics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No comprehension of germs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Poor diet w/ brutal hygiene standards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No sewers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Famine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Diseases: Cholera, Smallpox, Typhoid, Influenza</a:t>
            </a:r>
          </a:p>
        </p:txBody>
      </p:sp>
      <p:pic>
        <p:nvPicPr>
          <p:cNvPr id="79874" name="Picture 2" descr="http://lygsbtd.files.wordpress.com/2011/07/medieval_mor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284984"/>
            <a:ext cx="2090936" cy="2090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</a:rPr>
              <a:t>Bubonic Plague/Black Death</a:t>
            </a:r>
            <a:endParaRPr lang="en-US" sz="4800" b="1" i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31006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1/3 of Europe died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hlinkClick r:id="rId2"/>
              </a:rPr>
              <a:t>http://www.youtube.com/watch?v=grbSQ6O6kbs</a:t>
            </a:r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Social impact ranged from panic to wild debauchery as the end was near</a:t>
            </a:r>
          </a:p>
          <a:p>
            <a:pPr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Church suffered </a:t>
            </a:r>
            <a:r>
              <a:rPr lang="en-US" sz="3200" smtClean="0">
                <a:solidFill>
                  <a:schemeClr val="tx1"/>
                </a:solidFill>
              </a:rPr>
              <a:t>HUGE!!...</a:t>
            </a:r>
            <a:r>
              <a:rPr lang="en-US" sz="3200" i="1" smtClean="0">
                <a:solidFill>
                  <a:schemeClr val="tx1"/>
                </a:solidFill>
              </a:rPr>
              <a:t>WHY???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nce_of_de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8785738" cy="4955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Illustration of the Black Death from the Toggenburg Bible (1411).">
            <a:hlinkClick r:id="rId2" tooltip="Illustration of the Black Death from the Toggenburg Bible (1411)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51520" y="620688"/>
            <a:ext cx="8570895" cy="5770364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</a:rPr>
              <a:t>Final Thoughts</a:t>
            </a:r>
            <a:endParaRPr lang="en-US" sz="4800" b="1" i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617366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Does this look like a civilization on the brink of a breakthrough in culture, religion, and institutional policy??</a:t>
            </a:r>
          </a:p>
          <a:p>
            <a:pPr algn="ctr"/>
            <a:endParaRPr lang="en-US" sz="3200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i="1" dirty="0" smtClean="0">
                <a:solidFill>
                  <a:schemeClr val="tx1"/>
                </a:solidFill>
                <a:hlinkClick r:id="rId2"/>
              </a:rPr>
              <a:t>http://www.youtube.com/watch?v=TczFkRnBto8</a:t>
            </a:r>
            <a:endParaRPr lang="en-US" sz="3200" b="1" i="1" dirty="0" smtClean="0">
              <a:solidFill>
                <a:schemeClr val="tx1"/>
              </a:solidFill>
            </a:endParaRPr>
          </a:p>
          <a:p>
            <a:pPr algn="ctr"/>
            <a:endParaRPr lang="en-US" sz="32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</a:rPr>
              <a:t>Basics</a:t>
            </a:r>
            <a:endParaRPr lang="en-US" sz="4800" b="1" i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idx="1"/>
          </p:nvPr>
        </p:nvSpPr>
        <p:spPr>
          <a:xfrm>
            <a:off x="683568" y="2564904"/>
            <a:ext cx="7772400" cy="35283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Bookman Old Style" pitchFamily="18" charset="0"/>
              </a:rPr>
              <a:t>5</a:t>
            </a:r>
            <a:r>
              <a:rPr lang="en-US" sz="3200" baseline="30000" dirty="0" smtClean="0">
                <a:solidFill>
                  <a:schemeClr val="tx1"/>
                </a:solidFill>
                <a:latin typeface="Bookman Old Style" pitchFamily="18" charset="0"/>
              </a:rPr>
              <a:t>th</a:t>
            </a:r>
            <a:r>
              <a:rPr lang="en-US" sz="3200" dirty="0" smtClean="0">
                <a:solidFill>
                  <a:schemeClr val="tx1"/>
                </a:solidFill>
                <a:latin typeface="Bookman Old Style" pitchFamily="18" charset="0"/>
              </a:rPr>
              <a:t> – 15</a:t>
            </a:r>
            <a:r>
              <a:rPr lang="en-US" sz="3200" baseline="30000" dirty="0" smtClean="0">
                <a:solidFill>
                  <a:schemeClr val="tx1"/>
                </a:solidFill>
                <a:latin typeface="Bookman Old Style" pitchFamily="18" charset="0"/>
              </a:rPr>
              <a:t>th</a:t>
            </a:r>
            <a:r>
              <a:rPr lang="en-US" sz="3200" dirty="0" smtClean="0">
                <a:solidFill>
                  <a:schemeClr val="tx1"/>
                </a:solidFill>
                <a:latin typeface="Bookman Old Style" pitchFamily="18" charset="0"/>
              </a:rPr>
              <a:t> Century</a:t>
            </a:r>
          </a:p>
          <a:p>
            <a:pPr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Bookman Old Style" pitchFamily="18" charset="0"/>
              </a:rPr>
              <a:t>Is it Dark, Medieval, or Middle??</a:t>
            </a:r>
          </a:p>
          <a:p>
            <a:pPr>
              <a:buFont typeface="Wingdings" pitchFamily="2" charset="2"/>
              <a:buChar char="v"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</a:rPr>
              <a:t>Feudalism</a:t>
            </a:r>
            <a:endParaRPr lang="en-US" sz="4800" b="1" i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9053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Post-Roman world full of violence</a:t>
            </a:r>
          </a:p>
          <a:p>
            <a:pPr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Weak turn to strong for protection, strong want 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     something in return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Enter Feudalism – worked due to the mutual obligation/benefits inherent in the system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</a:rPr>
              <a:t>Feudalism</a:t>
            </a:r>
            <a:endParaRPr lang="en-US" sz="4800" b="1" i="1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ndominguez7841.edublogs.org/files/2012/10/p0013046-feudalism1-2j4f8cz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708920"/>
            <a:ext cx="4762500" cy="3714751"/>
          </a:xfrm>
          <a:prstGeom prst="rect">
            <a:avLst/>
          </a:prstGeom>
          <a:noFill/>
        </p:spPr>
      </p:pic>
      <p:sp>
        <p:nvSpPr>
          <p:cNvPr id="77826" name="AutoShape 2" descr="data:image/jpeg;base64,/9j/4AAQSkZJRgABAQAAAQABAAD/2wCEAAkGBhQSEBIUExQVFRUWFxoXEhcYFxgYGBcaGhkYGBwaHhsZGycfFx0jHhgaIi8hJycpLCwsFx8xNTAsNSYrLCoBCQoKDgwOGg8PGjIgHx81NS8sMjUpNC4sLjU1Ki8sNTUyKi0sKSkpLDIsMCosLzIsMSo1NSsuLSw1NSwpNTU1NP/AABEIAMQA0wMBIgACEQEDEQH/xAAcAAACAgMBAQAAAAAAAAAAAAAABgUHAQMEAgj/xABCEAACAQMCBAIGCAUDAwMFAAABAgMEERIAIQUGEzEiQQcUNVFUsxYjMoOSlNLTFWFxdIEzQlIkYpFDobE0U4LB0f/EABkBAQADAQEAAAAAAAAAAAAAAAACAwUBBP/EACoRAQACAQMCAwgDAAAAAAAAAAABAhEDBDEhQQWB0RIyUXGxwfDxExQj/9oADAMBAAIRAxEAPwCweUeUaJ+H0bNSUzM1PCWJgiJJMakkkrcknz1L/Quh+Dpfy8X6NHJfs2h/toPlJqZ0EN9C6H4Ol/Lxfo0fQuh+Dpfy8X6NRfBK+duK18Lzs0UCwtGmEQv11kYgsEDELgLb/wBb68rxKf8Ajhpuueh6r6zhhH9rqmLDLDLG2/e9/O22glvoXQ/B0v5eL9Gj6F0PwdL+Xi/RrrpOOU8sjRxzxPIl80SRGZbHE3UG4sdt/PXKOcaLEt65S4ghS3XisCQSATlYEhWsP+0+7QY+hdD8HS/l4v0aPoXQ/B0v5eL9GuuHjlO8gjWeJpCodUEiFypAYMFBuVIIN+1jqG57rZoY6doZjFnUwwvZY2BWaREJ8amxUE2ttvuDoO76F0PwdL+Xi/Ro+hdD8HS/l4v0a4miqYqumVavrK2bTxSxxBumoUZo0SLYq7oCDe4f+W8xw7jlPUZdCeKXG2fTkR8b3tfEm17G1/cdByfQuh+Dpfy8X6NH0Lofg6X8vF+jXSvHoDEkwlQxyMqRvfZ2Z+moX/ldthb+vbfUN6QeYY4KOpAq0p6gQPJEM4hIxCviFWS5OTLa4F7jY30Eh9C6H4Ol/Lxfo0fQuh+Dpfy8X6NaeDcaih4fRvUTJHlBF45ZFXJjEpPic+I9z3vrXxrmJ0qKCOJQYqmWxmDIVK9KWTEC9zcIDkNrHv5aDq+hdD8HS/l4v0aPoXQ/B0v5eL9GvPD+P7VjTyQIkE5jDBwAqYRMOozGyvd+23dfPXX/AB+n6SSiaMxu6xo6urKzswQKCpIJyNrf/wA0HN9C6H4Ol/Lxfo0fQuh+Dpfy8X6NbDzXR9PqetU/Tywz60eGVg2OWVr2INu9jqSilDKGUhlYAqQbgg7ggjuDoIn6F0PwdL+Xi/Ro+hdD8HS/l4v0aiuYK2eHiFKDVdOmqc4QuEWSz4Hp2dgbhtzYj7SgbhsRD0PFa41VRRSTymZZo+k4hgCeqtdjKRiTcBJI77rm0Yt9qwNv0Lofg6X8vF+jR9C6H4Ol/Lxfo1yUfEGE1RNLU40sOMX1nRRTIvhkcviCFyKqBceMSbWw1LLxynMJnE8RhHeXqJ0++P27499u/fQcn0Lofg6X8vF+jR9C6H4Ol/Lxfo1B8wc6wVFFXChrF60FNJPeLFiAqMRuyle9u24/lqT4ZzLTw0tIKiphjdqeJrSzIrsCg8Xja5uQd/eDoOn6F0PwdL+Xi/Ro+hdD8HS/l4v0a7+H8UhqFLwSxyqDiWjdXANgbXUkXsQbfzGurQfMXpS4dFFxapSOONEHSsqoqqLwxk2AFhuSf86NdPpd9s1f3XyItY0F+cl+zaH+2g+UmpnUNyX7Nof7aD5SamdBX/DuGQz8Z4i09KZFZKdYHmpXKExrKJMXkjxG+O9/Fta+oLmrgB9erY6GnaLqcNaBTHTOkTy9bNkzEYju0YxyJtuBfVu6NAgVSpP/AA6KlpJoZIJkcF6do1pY0IEqZsMTmt0shYN9rsMtRHPnLlQo4hTU8IeCtRqoMI2bpTxKDItlH2pQseJuPFkAp3OrW0aBV5EaeeIVVXG8czoqBHBVkVQMziQMM5Mn7AkdMH7C20+kpQ8FNGY3lBqqd3VYZJh045UMmQRGFsSdj3F7X04aNAh848jpJQVDUEKxTSU7RqkaLB1Fd4ZCGGKnK0dgGt9tgRvscu8GopjCejWFhD0+nVRz4xx2B6b9VcHAKrYXbcXHmdPmjQVHR0rfwzhcJpKhqmkqIDIDTOGjVJg8mMjqEsQg3Vt/DrvrabpUXF6eWnlapn9YZZFp5JVqMxJ0LPGjAFPCtmxKkX87mzdGgr6nqZYlok9WmilFGsTT9JpmXAophRIyUV2IyzkITZCcwCF4OA07rScuo0UwaKZuqDBNeP6qaO7+DwDJ1F2sDe/YEi0NGgq6l4TF0q+JoqqGP+JLLA0FPIpjCxxYSovSIZA8TDwq3cHsQdaOJwtNS04qKZpXTiKN1RRSgzQiSJ5pjFgxhDXIKn7XTJAI2FsaNAg8OjVeKcYkmhkMbx0yKxp5XDqqMkiraM9QZFbgXv33ANpj0aQsnCaNHR0dIgrq6MjAgm4KuAf/AG30zaNBB858u+u0csIYpJs8DgkFJU8SNcAkWYC9t7E23sdJ00lcxpOKinl6vhgkowoRzC4AZiGBOQmJYXYAIFvic21ZujQIvEODtTtwySWNp44MzU9NGlIqJMLVGAGTBW6m4BZcwbbXHvg0JPEa6rjhkhpmp0V8omRp5kaUmUR49Q4ocN1Ba+wN76d9GgrfhnCsOWmUU7LOaCSAqIHExZlcYY4Zm8jX7WuS389Q70TBBT1kdbUwVVLAEljpn6tGQyh4zjF4UBUSdrnp2ZW2JuDRoFLkSeYtVpKruqyIY6p4WgeovEoOUbgHKMIiFwAGsNgQbtujRoPmv0u+2av7r5EWsaz6XfbNX918iLWNBfnJfs2h/toPlJqZ1Dcl+zaH+2g+UmpnQGjRo0Bo0aNAaNGjQGjRo0Bo1XfMnPD0XGQkspFGKNqiRMEJDBnQYkLkblV2JO5PYdofjXG+Ljhk3EhUrCpbqRU5gS6QE4qGLIWMhyU97AX73GIW5o1Sg9JFdQVVF65IamGakWpqBHFGOmsjuAwxjBsqhbgnck79hpg5k9IjU/E4iJSaL+HmrZVRLyHKQIMmXIZeAW23te2+gsvRqpanmOvan9Zn4pRcPeROtDSMkTnpH7JLMTIzMAdlVrnYAHwiweT+NPV0NPUSIqPIgZlRw6/1BBPfva9x2O40Ezo0aNAaNGjQGjRo0Bo0aNAaNGjQfNfpd9s1f3XyItY1n0u+2av7r5EWsaC/OS/ZtD/bQfKTUzqG5L9m0P8AbQfKTUzoDRo0aA0ahecZXWkbplgxeFRgxRiGmjUgMN0uCRl5XvqIbiFZTKqYCU9GqnwYvLIREYelCJBu7N1CMiGPa17WIOOjSbFzRUsp6fQnDSGCKaNWEbyMkbRyW6rfVoTKrgMSSgsVNxqLqObagAYWLJM5WBRKZZlVZmByLN4GcCK2Nsl2N7R6CxtGkRedKjpRsWpTlKUDIHdZQAllTF8WcszDFHkbwnFGIZFkeOcdqlrFgh6SoRB43jeQgytVA7LIgsBAvntfzuLAs89ejpuI8ap3mikNIKUxvJG6KVkymK3uctslOykXt3Fxrk4zQ8Wfg8nD3pGqJsul1xNHi8SlWWW7vkXJGOJA23v5am6zn+oEJlVIlboCVIGV2kINJ6x1QQ6kxrJeI+DcofECbDdxLm6shlMWMDFJGUyFXjSUiOnkSJFzYiRuswAUyMekSEbsAg+WeXayTiVDNU0ZijhoDSS5PE6kqXA+yxLBlIuLbXI376jG9D8qcReEGV6CSmkhikLKTTZlnVLFwzBZPFt3yAPdtWVwvjkjzvHKI0EbGNje3UkY5xKl3P8A6NnYEG/VW1sWAhOJ851SVTxRpCR1FjQMr3UmSNQz2a4VgzFfCLgFhmFOgiKGgraeExzcIirahFWJJ1kgEckcYAS/VOSEAkWC2J389T/ok4NNScLigqImikR5LglDcM5YEFGYEWa3kbg/1OluaqtZ0VhCY+q0bARyBmC1NNTZBjIQl/WC1rNtH38Rxm+EcWnlllR0QCDJZCP90hIaML4jYdEqxuN+sliCrABO6NItBzZVztEiGAFwrO/SkcRMY5XenZRMPrYyiZEsD9aLou188081zigjkjAiM1HJNezswfpoVjQqNnAdnuQdoWJAF2UHnRpEh5wq3maMCnF5jGAQ7PEAZLdRVfuVXIA4E2sBYl01x871RpFcpF1S6KT05MDnTQ1AUJ1MsyZemBkSxXYXOIB/0aRRzpVGNpliR18KpAEkMhZqFasfWBiG8bYWEfu3vtqZ5Q4i83rZeRZAJwsboGEZX1enN0DE+EsWOxYXJsToGHRo0aA0aNGg+a/S77Zq/uvkRaxrPpd9s1f3XyItY0F+cl+zaH+2g+UmpnUNyX7Nof7aD5SamdAaNGjQQ3N9dJDSO8TYvlEobwC2c0aHd1ZV2Y7lSB3sbaVqfnephzjePrsjucmlgH1aR07kGQCKIsTPYWAsFN72J0/SxLIpVgrqe4IBBH9Dsdal4ZEFVRFGFRs0UItlbvkBaync7jffQKtVzbOaiONRCi+sqhPUzLx5MjWspW5IG1wVIAYDJSfMXP79PqGnDKY4pbRuWYCdZulGfDbql4ghHa8qWuTbTb/DosmbppkxVmOK3Yr9kk23I8j5a9R0UahgEQBmzYBQLtcHI7btcDfvsNAq0/O0jTJGYo1UOIpS0hBEhcocRjfE2GLEbkMpxIF+fjnPb0klVdRIsTlrZKhWNIKZ2AvYMxaba5J3FgR2cTQxllbBMlJKtiLqW2Yg2uCfP369SUiN3RTvfdQdyuF/64kr/Q20Cn9NJboDHEDM0qwHqNiBFMImMhKbXyBGN/d7te6HmmRqSlf6tpJ3lAZ3xiUIZCLsi+LwqACBv30zy0MbDFo0IsRYqCLEhiLEeZAP9Ronoo3XB0Rlvcqygre972Ite++gUeG8wiaSNvVo1ieeK12PWE01Kk4cjHG4WTD7V9vdol5smRiGClGrDBGwYBrCdFIIMZXHFiv/ACJHcXBDj0FvfEXvlew7gWv/AFttfWDTJ/xXvkNh3ve/9b+egWoecW9UrJ2SO9PE0yosuWShHdbsBaxw2dbg3I2Kso44Obmi64MESsWmKBHJyeOaGA5koNy0yWPaym5UWOm9KKNQ4CIA5JcBQAxbYlhbxE+ZPfWWo0IIKKQQwa6jcN9oH3g239+gT+Hc+ySm/RjCoYUm+tu2U1VLSDHEFSoaPI+LsSO4111PM8rUFbMqdFoKdyGPitOkTs4AZQGRGCAMe5yBAx3ZVo0HZFHbso/2m6+Xkdx7teKbh0aIyKoxYszg3bIuSWJyve9z30ClHzhMKiWJgma9CPFjhGkjPWXkY2LBHSGMgb/aW3ckxtT6QpulWEdMEBhFZ1LxN6n1VbAr44843OTd8wP9pGrCmo0cMHRWDABgyghgCSAb9wCSf868/wAPj/8Atp2K/ZXsQFI7diFUW9ygeWgV6fnWV+v9QihQ3RLTxLmVlEViC+QuSCLgDsLgkaYOBcSM8CyEKCSQwUlgCpIPcAg7dv8A5766Bw+P6z6tPrP9Xwjx7EeLbxbE9/frbDCqqFUBVAsAAAAB5ADYaD3o0aNAaNGjQfNfpd9s1f3XyItY1n0u+2av7r5EWsaC/OS/ZtD/AG0Hyk1M6huS/ZtD/bQfKTUzoDS5ztzSKOnONjM4IiX3e9z/ANq/++w0x6pb0izh62TGLAKcWlYNk59wLDZB5AbE3OtLwzbRuNeK24jrKF7YhZnJFd1eH0zElmwCuSbksvha9v5jU7pP9GEAFCrI3hcksvfGQHF7HyViuVvIk6cNebd1iuveK8Zn6pV4GjRo15nRo1rqIQ6MrAFWBDA9iCLEf+NUDyfzfUQcHmjqm/6epgqhRT3OSzhHBhZu4LEFlJ89gT2UPoK+i+vnfhHGDIsMU7TNS0tCtRJBFIyvUyyMLFmQhjYyL5mwS47kHm50RqbiVFAGqTTS9Cf1TOR5ohI9pIFJbPJiD4QwuSvmAQH0jfRr51r4lkqq+GD12igSieoaCeRlleWFGdCokzbH3jK5GW4G2pb0ZqU4nwsB3PV4c8smTE5OZZhc++wAA/kBoL00X1VfO3AlHMHCXEs49YkdpVElkHq6RsgC22BP2r3v/LXDzByNT0/E+DUymdo5zUCoyqJspMEUqSVcY2JP2QuguLRqr+ZOX/4KI+IUjzNHDdauB5MhLFI5IOTb5IXUA7khVHkSZv0ecBfFq+qdnqKsCQKSCsEZBKRpb/tIufOw223B10aNGgqPnTnKuWWSB/8ApwAdkIOa+TB7XN/5WtuDvp09HterUUUanJo0Tqte4EjjMre5uRff3Xt3vaO5+5IeoUywuzMtz0WN0IsAcP8Ag23bsf5HfXZ6LqcLw5D5u8jtfY3zI3HkbKNtbu41NDU2NZpERMTGYj44nnvxlVETFupt0aNGsJaNGjRoPmv0u+2av7r5EWsaz6XfbNX918iLWNBfnJfs2h/toPlJqZ0ucv8AEFg4PTTPcrFRRyNbc2SBWNgSLmw9+u2k5kia4kvBIJBEY5SgbMqHVQUdlYlWB8LH/FjoJbXl4wRYgEe47jXHTcdgkbFJo2ORQAMCSwBYge/ZSf6A+7XE/OFMFVhIrZuqxhWRi4d0QMuLbr9Yp8ja+2gloKZEBCKqgm5CgAXPnt5626jW5kpgrOZ48VbEnId+/wDnsT/g+7Xuu4/TwqrSzRoGGSFnAyF1Fxv4hd0G3/Ie/XZnPI79GoOt5vgjIF8gY+qGVosccJpLks4xFoH8TWW/ns2OzhvNtNOsbJKo6jMqAkAkq7J2v5lTb3/121wSk6sVYKQrEHEkZAG2xIuL2PlcaT6L0YQLwk8OdjKnjKSMoDIzEsHAB2Kk+/fsdidMkHMFO65JPEy+A3DqRaRikZuD/uYFR7yCNZquOwRuUeZFYC5UsAbWv/5t5d9AoU/ooWJaVoaqWKppozFHOir4oySQrxvkrWyO+3fe9hbirvQuJZ0qmrZjViRZDO0cZ3jI6YWMWRVFhcENfEdhcF5TmSmJUCeK7YlRmLnNii7Xvu4Kj+e3fWJOY4FEpeVFEcnSYl1tnirFdmJBAbsQD52tYkEviPoheoeWWfiFQ87xiJZAqx4Rb5phGQpDg2I7bnYk31q4T6GnppIpYeI1Cyxo0SM0cUgWI2IRVkuFAJc//l5W3sGj4tDKzLHIjle4Ug/5/mNdegrTiHojqJ50nk4tVGWMsYmCqvTyADYBWAS4ABxA01cX5T9Yr6KraUj1TqYRhR4jIMWJa/awWwt5H37MOjQQvOHLnr9HLTGQxiSwZgoY2DBrAEjzUb6kOF0PRgiiByEcaICdicVC3/zbXPzJxBoKOqmS2cUMsiXFxkkbMLi4uLgeY0rLztUwyPDPTu8to2jGAViH697rTNUHEdA2PmWNwoAJB70aTuIc7TbCKnsWeARmViuQkliRtgpG3UxujOUJGQHY9Cc7+JC0REchJjcNc4LIsLOy4+GzyRiwLCzliQFOgada4YAt8Ra5LH+p3OlMekHLp4QNuMpg7YGMFiF7qVuwVvtMig4hmXNCd3H+cHpaiROmJFEULoBne7NVZk4K7FQsK9k2uSSAdgatGlGLnwsqv0LJK3Tpj1BdnLpGA4x+rUtIu4L+ex100nM8jQBjGrSvUy08SZYrdGk+04y7LG3iANzbYXNgZdGleDnXJ0tCenaDqNmMlaonkplAXHxgSR7nJfCb2J200aD5r9Lvtmr+6+RFrGs+l32zV/dfIi1jQXhwPhwqOCwQklRLQxxlhuQHgVbi/mL62x0VGDSNC8EaJK7RLGYwsjsjREC3cjPy3vYa88uUnV4PTR3xzo4kyxVrZQKt8WBVrX7EEHz1EQ+jhgJ8pUJlhnjXaR+m00dMgYNLIznEwE9/9+1raDdHynT/AP0zTln6aRx4ixSClOOBKn7eNWVLXUkSgqBjfW2TlWEtJItSFR5I3lA6ZH1Upqo1ufsAZsT5lWU7W36OEcpNBV9YuhAWZABHaQiaZJ7u+XixIZQLdiPedRnAOQWWCmExjBRaTOIRjH/pxIxysxDOXlILDY9NToNcHLFNCq08dREru4ihxijy+oRyFZktJ1VDE5h0IbGwUkhpiu4VBP6rJ6ytktFEwMdpG61PLYFbLkTTY2UD7TWGwGok+jZiqq0yDGIU4ZY7N0xBUQiS+X+sevkT2PTXbXRTciOliGhLHqLIrrLMhWQQgt9dKzFwIRa5xsxFvMhwjl2knSR1qzgY5Iy5Cqn1j18ZIZrAkNUSef8A6ans2/dNybC8qI1SC6OJQhEZcWqWqVxB3TdirMN2ATtjv5h5CeOTqJJCSp8CNEemR1Kx/EA2+1V5eaX89uzh3JHR6dpAxSWBwxTxlYaeODEm/dsMvdv20HkcFhiaiTqx2o4gJCzhWKqqKmSDYDMB8j2IsL5nRx7lqKpymaeMRMFJOEZU4MrLk9wHjyUEq1ze9mXa3it5IaSUkvHh1xOLxkuSZEdkY5WKWUgbe73b9kvKzdIojJcVLVCBkJj3JsjKDuBl5W3A0HDwXgtIFmBljYTQmN0CrBZY5ajqMqLiyDKRgT3+rByJ31mk5djjDGKrXqxSdWR2CMFYwrDIXUMLZYM3cWJNthbUa3ouPTkTqoQ8ciA4ygKXieIYxLMIsQGvupPcA2taSl5C+3g6IG61lEdh9ZNBKgNjcBRCVyFmGd1KkA6Dby9wGnpHV1mhPUBWE4wq8mbh2+sXeUlrWC4jfsdrMA4nGZREGBchmsN7BDGGuRsCOqmx38Q0rJ6Pj0WjMqkmGrjRirtg1S0bKwLuWOHTtu1zcbjXdwblNoKozF4yMJUAEeLkSTLMC75eLEhgBbz/AJnQMujRo0EZzPVCOiq5GRZAkErGNxdXCxsSrCxuDax27HS2aygAkh9TUIiySywmnS+SdDFrXxF0nQ3a2IY5FMWAcK2jSaKSKQZJIrI4uRdWBUi4IIuCe2uOfluneSSRo/HJfJgzg7iEXFm8DDoREMtiCgIINzoF7ifE6BYPWJKPLrI5YCKFmKwr1Tc5YMoVLhgxU4ixvbXqq4/Qwxs702InMiVQ6cV/qyVlEnitKBc3VC5YXsG1OScrU7RCJo7oBIN3kJPVUrISxbJiwY3Ykne976xWcp0sqlXiBBMhbxOL9U3cGzC4LWa3YFVIAKggIeTjVHIWkmpSMWMoeSOE5BHjp5J7q7YrGMMi+JwXYEKQPPH+O0wCSyUwlRmlUkxB5G9VEjLgBfIX6hF7WDMTbfU+eBRgfVgIwjkjRjdgolYO3hJs3iAO/utsNe6XgkSJAoBPQTCIkm9sQhvbZiQN7jQL9PxCnJ9XkpEAUmPJEian6kkImMa+LM3jYXbAKbd/LXFNzPTeqRIKTKKR4vD0V6TFpIhLiilmzUyEhSLsw8OQu2min5Zp41CpGAA4kUZNsyxCEH7XYRgKB2sBtqMpuRIlmVybxxkGGIZgJiUYblzfxRoxsFyKgtkdBHLzXAHnBoyI4Y6e5xhuHSacKh+swQRSRsVYsFDBiDuhdyo6oSRq4BAYXswsR/8Ar/IJB8iRvqNflOnLu4RlZ/tMksyG+cklwUcYnKWTcWNnZextqSo6RIo1jjUKqiygeQ/z3/roPnH0u+2av7r5EWsaz6XfbNX918iLWNBfnJfs2h/toPlJqZ1Dcl+zaH+2g+UmpnQGlev5kCcVp6fyaNszts7G6D3jZW/GPfpna9jbv5aobjrr/EZMpZGtOBLKFAKsCtygvsEtYfyU+/Wp4btK7m9ot2ifRC84X1o1ppMumuZDNYZMosCfeAe1/drdrLlMaNGjQGi+jVRekLnduG8aVzJKYzQsyw5yGJ5i0iJdMsV+ytzYbAnv3C3L6zfVNc3JX0tJw6ZamZ66prI8lFQ/QJcErCqBxF0rhQdt9/EQdZ4/zLLxKo4PBHUT0UkrVEdbHDI6SRSIsbYsNiexsSOzG3noLkvrF9URyTzJVT09JSGtmRqlaipqqmR8nihTKEJG7k4bxMxJtje4IN9d1Zx1IxKKTiVY6S0dQ+FUasSF4ojLG9PKyLif+XisQBs19guq+sX1RXGvSEx5eplSeqFVePqS2qELeI5fX2Aa4/7t9TXPPL0lJJw8R1/Ef+pr0hkHrctljkY+FfESLCwBJJ230Ft31m+qg5j4VU0dZTxSVfE24c+cjSxySSTLKVxEbOl5OmAqsBbuzd9yGP0d1Mbz1Qh4jPUxLiPV6gP1omsuTM0wEhBtYAAKLt3O+gfNGjRoOXicsiwyNEoeQKSinsxG9tvfqtovS1UMVVaaMsxCqLtckkAbd+5A1ZXEKPqxsmTJcbMhsynyIPvGqZ4bwaduK9HPGYSM0kiquw7tIARYMQdjbYttvrb8L09C9NT+WIn2Yz1z9uyu8zGMLsgLYrlbKwyt2vbe3+de9a6eAIiqL2UAC5JO3vJ7nWzWLKwaNGjXB81+l32zV/dfIi1jWfS77Zq/uvkRaxoL85L9m0P9tB8pNTOobkv2bQ/20Hyk1AUPNdSollZGmjDulsBFZvWlgiWN22lupYkk2BRblctA7kaXm9H1Cbk04N738Unnuf8Ad5nXPNznIhOVOCodo/BIztnEvUlsvSGShFkK2JZioGC5baX57+uZVjupCtHeRUVkBqy0gZlFrpTErc4m6+JVJbVunramn7lpj5ThyYiTZTwBFVV2VRYC5NgO2531s0jcG5/lkiQtTMx6SeMEqrzGNGKgFMQCzEAKzvtbC+2pj6UP6vFIIQZJJRD0+pYK5v3ZkDKARuGQMN/CTYGrl0w6NI6c+SSw07rGI3kmhRly6i4ypDKN8VJPTlA7CzX+0Bv4h58mVKhniRgs5jg+sYHFY83L4wkiwF7qGsDvYLkwPek/jvo+Wq4nHVyMjRrTtTvCyElg/VuwcOMDaS3b3777bqXnoNEJ2hZYC2OV8n/0zID00UnfwIACSWYgXGJfr4tzK8EcDNCMnXKZTKPqgApfxBSDYtbNsI+2TpcXBePoylxoofWlNPR1SVEAaE9UKhuIi4kCsNz4sb9tHNfoq69dHXUc4o6hbmRxEJA5tiGxLABrFgTY3uPMXMjwjnxqhoVWmZesymMs5UdJ0eQOcowb4xtcKGW5XF28RXx9PCZVXosPqgCCwA9YaanhMRJS+KNPHeRbghmspK20C5wn0IvDEoNcerCQaKVIVRobmRnRrsetG7OCVY7WYCwdr9vHvRrW1ksck9fC3TimijUUpVQJ42jdtprk2I87eAbd7sFFzjI9V0GpyMX6Uzq5dFkKCSwbphWXFl7sr3P+nbctGgReKejQzcGg4d1wpiw+t6ZIOBJ+xnt39/lqT5o5SetagYyonqtRHUP9WT1GQg4r4/AD4u+R7e43Z9GggOP8DqZJopqarMBRWVo3TqQuGt4igdbuLbEk2HYDe/FyvyQ9PWVNbUVHXqJwEJWMRIqLjYBcmJPhG9/L+p01SGyn+h1VnCedKpIYpOrFUdSFWc9eKUROenu/ggSC4Z/A0m57N4bMFq6NV1xrnqoEEuBgif1R5FsyyMHWJ5Mlxc7WXbwtH2+tJ8GpGPnKYyFUEMpBe8cd+rjEQWktn2lQN0wQBdo7sQb6B01GxcERauSpAGbxrG3v8JJH/wAgf40qVfpBlCrZYo7kPm5yQwOAYnX6xMi/jsL3YQSFVJsuuzmPmiWB4GQoOpTsxViMA2cFmycx9gzAZNGDkL+LFTKLTGcdw46NINNz/OYWqDEjID0xEuXVLik9a+0Cw3N1xCk7jc+fbQ80ydCtlLxSdOpjiR1v0VV46QGT39NTK8rXY7BhnazCIcdGkmfnSYR9RRCVjhqp5TZrTLTOi/VnOyBwSQxzA276dQdB82el32zV/dfIi1jWfS77Zq/uvkRaxoL85L9m0P8AbQfKTUVJzfTBmp1ppHIk8CBIQsjCUZMuThQVkZT4iDc3FzfUryX7Nof7aD5Sa2LyvTCUSiJcwSQ122uwcgb2AyGVhtkWNrsxIQycwQtURyQ0w6kkqQTzMkYZSQSYyytkSMRvuh2AYmw1zVXMEEc9RFJRjp0yoVKxwtaKnRZWksXFli68eKBchkSoNyFYo+VqZZFcRDJWzXxNYPdjnbK2XiIytfE43ttr1V8tU8rMzxgsxu5uwz8KIVaxGaMqIChurYi4NtBBz8Soo5JB6mu49VDiKACUrinq/wBoNj2HjCx2He1tbqDi8a0+9KF6dS0NPAiRqQ6k2sCwjRvteIMB7juLys3LNO7u7R3L3v4nsCbXdVDYo+w8agN/PWRy5AITEEshbPZnDByblw4bIMTclgbkk+86CF4fxqkd0RaQqgkSMOY4MEmEa4rZXLAqqqoYLj4BY2A1y8W45Swy/wD0amPqlZZOjH45IgxULY3zWRgAXA+0xU2DEM1Py9AgAWMCzrIN2PjVQgbc7mw7+e5NySdaqjlWmd2kaIFjc3ycWJG5WzWRjsSVsSyI3dVIBcbmWmdYoUo6gDOFxGiQxDLqSiMHKRVNmpr7HcBbEi9pDinM1GzUhkiMqydKWFzErCPqsFiaz+JCSQLgXHnbUrBy1TowYR+IFTkWdmJQyFSWZiWN5ZDc3Jy3vtrD8r0xEQMQtEsaxi7bCIho77+LAi6k3xya1smuEDw3mSlARo6J45JMZ0RYoc2WZJG631bkElYpARfM42sbi83wSKOopIZXhivPCGkARSD11R5F3G4Y2vfviL3trMnKlKwVTCpCpHGou3+nEHCp33W0jgg7MHIa421JUlKsUaRoMURQiDfZVAAG++wGg5qfgVPGyOkEKsi4RssaKVW5OKkC6rcnYbbnXdo0aA0aNGg8yNYE/wAjpK4XzkxSnE0QVnp0nks0YV1aGVwTlZUOUMm2WIBUljdgrsRrmThkQKkRRgqoRSEUFVUMAo22UBmAHYZH3nQQK80uYUf1deq03Q6fUICkxmQZF4ldQABcMgNrlQ4K5cKekH/pVm9XUSEgMnUJUKYI6nLNYixAjlW/gsCDc2AYtdNwiGNFRIo0RDkiqiqqsb7gAWB3O4951j+DQYhejFiGVgvTSwZAqo1rWuoVQD5BQB20C9R84vMLrTArIJfVh1Rm7RKXxcGMLFftcM9iddcnMDSQNURITFHIL3UlpYQq9RgtslZSWIWxLdGw+2LTMPDYkChI0XG+GKqMbixIsNrj3aKDh6QxLEg8Ki25uTfck+8kkn/OgVfp0UmUNGGjllQIQbFI5ZPV4m+yQ2bo73Yp4TZcyp1lOeX7GmUAEF/rh4Yj2b/T87bMbQbj67vZnbhMJ6d4oz0wBF4F8ABUgLt4QCimw81X3DWleXaYWtTwC0nVH1SbSbfWDw7PsPF3276BXl5/PXEYiCqGY3yHjiVZr7uERLsgsQzLYNdhbTNwDizVERZ0EbqxV1DFrGytvkiOpsw2ZFPmLqVY714NAHLiGIMWLFummRZgAWva5JAAJ87DW2ioI4UCRRpGgvZUVUUX3NgoAGg+cvS77Zq/uvkRaxrPpd9s1f3XyItY0F+cl+zaH+2g+UmpnUNyX7Nof7aD5SamdAaNGjQaK2BnjZVdoyRs6gEr/PcEarDmLmfilDKY5JEZTcxy9JbOvv77MPMfzvvq1tR/G+CpVRdOQdmV0awJVlIYEX/pb+YJHnr27PcU0b/6Vi1Z5zHXyRtGeFdcE9KjxpadJZ3J3a8SKPcFVew/mSTv/wCLRp5CyKSpUkAlTYlb+RttcaTF9G6JxCOdMejcu0VgArjcY/8AYWscfIjTvq3f3215rOhGM9Z9McR5OVz3GlHmTjdTSV9ES2dHUP0JFCDKKVrCNshcsrNtYgWI77gBu1A878sDiFDNTkgMwvEx7LIu6E7Ha+x2OxPnrNTKfGfSJNHW8QZN6Th0SdZAFzmmkJCrk28a77kBv9MnfK2uOp5y4pR0tLxCqMEtPKwM8EaYvEku8ZRyx6hsdwbeQublh1Sci1C8vz0oTOsqWMlQS6AGV5FZmLXC2soG38tRvM3oZjbhcS0tLEK0CLqNmRuAOpuzY7m+gOFc81tXTzz+v0VJIHkWOjkRM1KDwo7yyIVJO18SBe/vUZ4DzvXVUlUKiuouHvBJ0ui8QZiQN2vLKvhJ7EE+fYWvs4/yzXVEFTHJwqhlmlztVh4o2GRupwwLhkBA/wBQ7r3Yd/MPJtbDA1PLw6i4iwQJFUu8cbBemqqrBkMjYEEXzU2tbGw0HVw/m7ilVUxUKmmgmjhE1ZOF6yFXAMYjTKzXDKScrXJtsvi4Y/SVWiWnp5ems8XEIaOsKqGjlSYkh0v4kYBGFu3iB77Lx8i+haRKl/4lEk8QgVYyXJs4x8ICvfFRkATbt2GsS+i2rgqpnpaePpJXU1VTp1lUMkPUulzcoTmNyPf/ACBB19I3Nk9LJQwwvFAKmRlkqZlLRxBcTa2wybI2uQPD5C7Ls5W4jWPVsrVdJW0wjBaWIIjpISwCYJI+xAvk1vcOx1w8Vk4tU49ThtGYFIL08s6StKbOLh2jwQKSp3W+2x3Nufk/k2oTiz1r00FBF0REIIXDiRiftNgFUWsP9o7LsTdtBZOjRqC5j4DPVLgtU0EZBDBEBZu3+4nYd+3v1PTrFrYtOI+P6EPxn0mQxTvGg6gjRsmHZpRssQP/AJLN2Frd9e/R9zZJWGo6tgwYMijsqkAWHmbEH/zqBb0QuhUrMkqg+JGRoiVvewdGOJ/qLbfz018u8jxUcplieW7LiUdgwANjbYeR89bGv/QpoTXSnNpjnH5jKuPaz1MujRo1iLBo0aNB81+l32zV/dfIi1jWfS77Zq/uvkRaxoLeoqSaGNIkq5wkaqiDCmNlUBRv0N9gNbsqj4yb8FN+xo0aAyqPjJvwU37GjKo+Mm/BTfsaNGgMqj4yb8FN+xoyqPjJvwU37GjRoDKo+Mm/BTfsaMqj4yb8FN+xo0aAyqPjJvwU37GjKo+Mm/BTfsaNGgMqj4yb8FN+xoyqPjJvwU37GjRoDKo+Mm/BTfsaMqj4yb8FN+xo0aAyqPjJvwU37GjKo+Mm/BTfsaNGgMqj4yb8FN+xoyqPjJvwU37GjRoDKo+Mm/BTfsaMqj4yb8FN+xo0aAyqPjJvwU37GjKo+Mm/BTfsaNGgMqj4yb8FN+xoyqPjJvwU37GjRoDKo+Mm/BTfsaMqj4yb8FN+xo0aBb4v6MIauZ55qipMj2yI6AHhUINhDtso0aNG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28" name="AutoShape 4" descr="data:image/jpeg;base64,/9j/4AAQSkZJRgABAQAAAQABAAD/2wCEAAkGBhQSEBIUExQVFRUWFxoXEhcYFxgYGBcaGhkYGBwaHhsZGycfFx0jHhgaIi8hJycpLCwsFx8xNTAsNSYrLCoBCQoKDgwOGg8PGjIgHx81NS8sMjUpNC4sLjU1Ki8sNTUyKi0sKSkpLDIsMCosLzIsMSo1NSsuLSw1NSwpNTU1NP/AABEIAMQA0wMBIgACEQEDEQH/xAAcAAACAgMBAQAAAAAAAAAAAAAABgUHAQMEAgj/xABCEAACAQMCBAIGCAUDAwMFAAABAgMEERIAIQUGEzEiQQcUNVFUsxYjMoOSlNLTFWFxdIEzQlIkYpFDobE0U4LB0f/EABkBAQADAQEAAAAAAAAAAAAAAAACAwUBBP/EACoRAQACAQMCAwgDAAAAAAAAAAABAhEDBDEhQQWB0RIyUXGxwfDxExQj/9oADAMBAAIRAxEAPwCweUeUaJ+H0bNSUzM1PCWJgiJJMakkkrcknz1L/Quh+Dpfy8X6NHJfs2h/toPlJqZ0EN9C6H4Ol/Lxfo0fQuh+Dpfy8X6NRfBK+duK18Lzs0UCwtGmEQv11kYgsEDELgLb/wBb68rxKf8Ajhpuueh6r6zhhH9rqmLDLDLG2/e9/O22glvoXQ/B0v5eL9Gj6F0PwdL+Xi/RrrpOOU8sjRxzxPIl80SRGZbHE3UG4sdt/PXKOcaLEt65S4ghS3XisCQSATlYEhWsP+0+7QY+hdD8HS/l4v0aPoXQ/B0v5eL9GuuHjlO8gjWeJpCodUEiFypAYMFBuVIIN+1jqG57rZoY6doZjFnUwwvZY2BWaREJ8amxUE2ttvuDoO76F0PwdL+Xi/Ro+hdD8HS/l4v0a4miqYqumVavrK2bTxSxxBumoUZo0SLYq7oCDe4f+W8xw7jlPUZdCeKXG2fTkR8b3tfEm17G1/cdByfQuh+Dpfy8X6NH0Lofg6X8vF+jXSvHoDEkwlQxyMqRvfZ2Z+moX/ldthb+vbfUN6QeYY4KOpAq0p6gQPJEM4hIxCviFWS5OTLa4F7jY30Eh9C6H4Ol/Lxfo0fQuh+Dpfy8X6NaeDcaih4fRvUTJHlBF45ZFXJjEpPic+I9z3vrXxrmJ0qKCOJQYqmWxmDIVK9KWTEC9zcIDkNrHv5aDq+hdD8HS/l4v0aPoXQ/B0v5eL9GvPD+P7VjTyQIkE5jDBwAqYRMOozGyvd+23dfPXX/AB+n6SSiaMxu6xo6urKzswQKCpIJyNrf/wA0HN9C6H4Ol/Lxfo0fQuh+Dpfy8X6NbDzXR9PqetU/Tywz60eGVg2OWVr2INu9jqSilDKGUhlYAqQbgg7ggjuDoIn6F0PwdL+Xi/Ro+hdD8HS/l4v0aiuYK2eHiFKDVdOmqc4QuEWSz4Hp2dgbhtzYj7SgbhsRD0PFa41VRRSTymZZo+k4hgCeqtdjKRiTcBJI77rm0Yt9qwNv0Lofg6X8vF+jR9C6H4Ol/Lxfo1yUfEGE1RNLU40sOMX1nRRTIvhkcviCFyKqBceMSbWw1LLxynMJnE8RhHeXqJ0++P27499u/fQcn0Lofg6X8vF+jR9C6H4Ol/Lxfo1B8wc6wVFFXChrF60FNJPeLFiAqMRuyle9u24/lqT4ZzLTw0tIKiphjdqeJrSzIrsCg8Xja5uQd/eDoOn6F0PwdL+Xi/Ro+hdD8HS/l4v0a7+H8UhqFLwSxyqDiWjdXANgbXUkXsQbfzGurQfMXpS4dFFxapSOONEHSsqoqqLwxk2AFhuSf86NdPpd9s1f3XyItY0F+cl+zaH+2g+UmpnUNyX7Nof7aD5SamdBX/DuGQz8Z4i09KZFZKdYHmpXKExrKJMXkjxG+O9/Fta+oLmrgB9erY6GnaLqcNaBTHTOkTy9bNkzEYju0YxyJtuBfVu6NAgVSpP/AA6KlpJoZIJkcF6do1pY0IEqZsMTmt0shYN9rsMtRHPnLlQo4hTU8IeCtRqoMI2bpTxKDItlH2pQseJuPFkAp3OrW0aBV5EaeeIVVXG8czoqBHBVkVQMziQMM5Mn7AkdMH7C20+kpQ8FNGY3lBqqd3VYZJh045UMmQRGFsSdj3F7X04aNAh848jpJQVDUEKxTSU7RqkaLB1Fd4ZCGGKnK0dgGt9tgRvscu8GopjCejWFhD0+nVRz4xx2B6b9VcHAKrYXbcXHmdPmjQVHR0rfwzhcJpKhqmkqIDIDTOGjVJg8mMjqEsQg3Vt/DrvrabpUXF6eWnlapn9YZZFp5JVqMxJ0LPGjAFPCtmxKkX87mzdGgr6nqZYlok9WmilFGsTT9JpmXAophRIyUV2IyzkITZCcwCF4OA07rScuo0UwaKZuqDBNeP6qaO7+DwDJ1F2sDe/YEi0NGgq6l4TF0q+JoqqGP+JLLA0FPIpjCxxYSovSIZA8TDwq3cHsQdaOJwtNS04qKZpXTiKN1RRSgzQiSJ5pjFgxhDXIKn7XTJAI2FsaNAg8OjVeKcYkmhkMbx0yKxp5XDqqMkiraM9QZFbgXv33ANpj0aQsnCaNHR0dIgrq6MjAgm4KuAf/AG30zaNBB858u+u0csIYpJs8DgkFJU8SNcAkWYC9t7E23sdJ00lcxpOKinl6vhgkowoRzC4AZiGBOQmJYXYAIFvic21ZujQIvEODtTtwySWNp44MzU9NGlIqJMLVGAGTBW6m4BZcwbbXHvg0JPEa6rjhkhpmp0V8omRp5kaUmUR49Q4ocN1Ba+wN76d9GgrfhnCsOWmUU7LOaCSAqIHExZlcYY4Zm8jX7WuS389Q70TBBT1kdbUwVVLAEljpn6tGQyh4zjF4UBUSdrnp2ZW2JuDRoFLkSeYtVpKruqyIY6p4WgeovEoOUbgHKMIiFwAGsNgQbtujRoPmv0u+2av7r5EWsaz6XfbNX918iLWNBfnJfs2h/toPlJqZ1Dcl+zaH+2g+UmpnQGjRo0Bo0aNAaNGjQGjRo0Bo1XfMnPD0XGQkspFGKNqiRMEJDBnQYkLkblV2JO5PYdofjXG+Ljhk3EhUrCpbqRU5gS6QE4qGLIWMhyU97AX73GIW5o1Sg9JFdQVVF65IamGakWpqBHFGOmsjuAwxjBsqhbgnck79hpg5k9IjU/E4iJSaL+HmrZVRLyHKQIMmXIZeAW23te2+gsvRqpanmOvan9Zn4pRcPeROtDSMkTnpH7JLMTIzMAdlVrnYAHwiweT+NPV0NPUSIqPIgZlRw6/1BBPfva9x2O40Ezo0aNAaNGjQGjRo0Bo0aNAaNGjQfNfpd9s1f3XyItY1n0u+2av7r5EWsaC/OS/ZtD/bQfKTUzqG5L9m0P8AbQfKTUzoDRo0aA0ahecZXWkbplgxeFRgxRiGmjUgMN0uCRl5XvqIbiFZTKqYCU9GqnwYvLIREYelCJBu7N1CMiGPa17WIOOjSbFzRUsp6fQnDSGCKaNWEbyMkbRyW6rfVoTKrgMSSgsVNxqLqObagAYWLJM5WBRKZZlVZmByLN4GcCK2Nsl2N7R6CxtGkRedKjpRsWpTlKUDIHdZQAllTF8WcszDFHkbwnFGIZFkeOcdqlrFgh6SoRB43jeQgytVA7LIgsBAvntfzuLAs89ejpuI8ap3mikNIKUxvJG6KVkymK3uctslOykXt3Fxrk4zQ8Wfg8nD3pGqJsul1xNHi8SlWWW7vkXJGOJA23v5am6zn+oEJlVIlboCVIGV2kINJ6x1QQ6kxrJeI+DcofECbDdxLm6shlMWMDFJGUyFXjSUiOnkSJFzYiRuswAUyMekSEbsAg+WeXayTiVDNU0ZijhoDSS5PE6kqXA+yxLBlIuLbXI376jG9D8qcReEGV6CSmkhikLKTTZlnVLFwzBZPFt3yAPdtWVwvjkjzvHKI0EbGNje3UkY5xKl3P8A6NnYEG/VW1sWAhOJ851SVTxRpCR1FjQMr3UmSNQz2a4VgzFfCLgFhmFOgiKGgraeExzcIirahFWJJ1kgEckcYAS/VOSEAkWC2J389T/ok4NNScLigqImikR5LglDcM5YEFGYEWa3kbg/1OluaqtZ0VhCY+q0bARyBmC1NNTZBjIQl/WC1rNtH38Rxm+EcWnlllR0QCDJZCP90hIaML4jYdEqxuN+sliCrABO6NItBzZVztEiGAFwrO/SkcRMY5XenZRMPrYyiZEsD9aLou188081zigjkjAiM1HJNezswfpoVjQqNnAdnuQdoWJAF2UHnRpEh5wq3maMCnF5jGAQ7PEAZLdRVfuVXIA4E2sBYl01x871RpFcpF1S6KT05MDnTQ1AUJ1MsyZemBkSxXYXOIB/0aRRzpVGNpliR18KpAEkMhZqFasfWBiG8bYWEfu3vtqZ5Q4i83rZeRZAJwsboGEZX1enN0DE+EsWOxYXJsToGHRo0aA0aNGg+a/S77Zq/uvkRaxrPpd9s1f3XyItY0F+cl+zaH+2g+UmpnUNyX7Nof7aD5SamdAaNGjQQ3N9dJDSO8TYvlEobwC2c0aHd1ZV2Y7lSB3sbaVqfnephzjePrsjucmlgH1aR07kGQCKIsTPYWAsFN72J0/SxLIpVgrqe4IBBH9Dsdal4ZEFVRFGFRs0UItlbvkBaync7jffQKtVzbOaiONRCi+sqhPUzLx5MjWspW5IG1wVIAYDJSfMXP79PqGnDKY4pbRuWYCdZulGfDbql4ghHa8qWuTbTb/DosmbppkxVmOK3Yr9kk23I8j5a9R0UahgEQBmzYBQLtcHI7btcDfvsNAq0/O0jTJGYo1UOIpS0hBEhcocRjfE2GLEbkMpxIF+fjnPb0klVdRIsTlrZKhWNIKZ2AvYMxaba5J3FgR2cTQxllbBMlJKtiLqW2Yg2uCfP369SUiN3RTvfdQdyuF/64kr/Q20Cn9NJboDHEDM0qwHqNiBFMImMhKbXyBGN/d7te6HmmRqSlf6tpJ3lAZ3xiUIZCLsi+LwqACBv30zy0MbDFo0IsRYqCLEhiLEeZAP9Ronoo3XB0Rlvcqygre972Ite++gUeG8wiaSNvVo1ieeK12PWE01Kk4cjHG4WTD7V9vdol5smRiGClGrDBGwYBrCdFIIMZXHFiv/ACJHcXBDj0FvfEXvlew7gWv/AFttfWDTJ/xXvkNh3ve/9b+egWoecW9UrJ2SO9PE0yosuWShHdbsBaxw2dbg3I2Kso44Obmi64MESsWmKBHJyeOaGA5koNy0yWPaym5UWOm9KKNQ4CIA5JcBQAxbYlhbxE+ZPfWWo0IIKKQQwa6jcN9oH3g239+gT+Hc+ySm/RjCoYUm+tu2U1VLSDHEFSoaPI+LsSO4111PM8rUFbMqdFoKdyGPitOkTs4AZQGRGCAMe5yBAx3ZVo0HZFHbso/2m6+Xkdx7teKbh0aIyKoxYszg3bIuSWJyve9z30ClHzhMKiWJgma9CPFjhGkjPWXkY2LBHSGMgb/aW3ckxtT6QpulWEdMEBhFZ1LxN6n1VbAr44843OTd8wP9pGrCmo0cMHRWDABgyghgCSAb9wCSf868/wAPj/8Atp2K/ZXsQFI7diFUW9ygeWgV6fnWV+v9QihQ3RLTxLmVlEViC+QuSCLgDsLgkaYOBcSM8CyEKCSQwUlgCpIPcAg7dv8A5766Bw+P6z6tPrP9Xwjx7EeLbxbE9/frbDCqqFUBVAsAAAAB5ADYaD3o0aNAaNGjQfNfpd9s1f3XyItY1n0u+2av7r5EWsaC/OS/ZtD/AG0Hyk1M6huS/ZtD/bQfKTUzoDS5ztzSKOnONjM4IiX3e9z/ANq/++w0x6pb0izh62TGLAKcWlYNk59wLDZB5AbE3OtLwzbRuNeK24jrKF7YhZnJFd1eH0zElmwCuSbksvha9v5jU7pP9GEAFCrI3hcksvfGQHF7HyViuVvIk6cNebd1iuveK8Zn6pV4GjRo15nRo1rqIQ6MrAFWBDA9iCLEf+NUDyfzfUQcHmjqm/6epgqhRT3OSzhHBhZu4LEFlJ89gT2UPoK+i+vnfhHGDIsMU7TNS0tCtRJBFIyvUyyMLFmQhjYyL5mwS47kHm50RqbiVFAGqTTS9Cf1TOR5ohI9pIFJbPJiD4QwuSvmAQH0jfRr51r4lkqq+GD12igSieoaCeRlleWFGdCokzbH3jK5GW4G2pb0ZqU4nwsB3PV4c8smTE5OZZhc++wAA/kBoL00X1VfO3AlHMHCXEs49YkdpVElkHq6RsgC22BP2r3v/LXDzByNT0/E+DUymdo5zUCoyqJspMEUqSVcY2JP2QuguLRqr+ZOX/4KI+IUjzNHDdauB5MhLFI5IOTb5IXUA7khVHkSZv0ecBfFq+qdnqKsCQKSCsEZBKRpb/tIufOw223B10aNGgqPnTnKuWWSB/8ApwAdkIOa+TB7XN/5WtuDvp09HterUUUanJo0Tqte4EjjMre5uRff3Xt3vaO5+5IeoUywuzMtz0WN0IsAcP8Ag23bsf5HfXZ6LqcLw5D5u8jtfY3zI3HkbKNtbu41NDU2NZpERMTGYj44nnvxlVETFupt0aNGsJaNGjRoPmv0u+2av7r5EWsaz6XfbNX918iLWNBfnJfs2h/toPlJqZ0ucv8AEFg4PTTPcrFRRyNbc2SBWNgSLmw9+u2k5kia4kvBIJBEY5SgbMqHVQUdlYlWB8LH/FjoJbXl4wRYgEe47jXHTcdgkbFJo2ORQAMCSwBYge/ZSf6A+7XE/OFMFVhIrZuqxhWRi4d0QMuLbr9Yp8ja+2gloKZEBCKqgm5CgAXPnt5626jW5kpgrOZ48VbEnId+/wDnsT/g+7Xuu4/TwqrSzRoGGSFnAyF1Fxv4hd0G3/Ie/XZnPI79GoOt5vgjIF8gY+qGVosccJpLks4xFoH8TWW/ns2OzhvNtNOsbJKo6jMqAkAkq7J2v5lTb3/121wSk6sVYKQrEHEkZAG2xIuL2PlcaT6L0YQLwk8OdjKnjKSMoDIzEsHAB2Kk+/fsdidMkHMFO65JPEy+A3DqRaRikZuD/uYFR7yCNZquOwRuUeZFYC5UsAbWv/5t5d9AoU/ooWJaVoaqWKppozFHOir4oySQrxvkrWyO+3fe9hbirvQuJZ0qmrZjViRZDO0cZ3jI6YWMWRVFhcENfEdhcF5TmSmJUCeK7YlRmLnNii7Xvu4Kj+e3fWJOY4FEpeVFEcnSYl1tnirFdmJBAbsQD52tYkEviPoheoeWWfiFQ87xiJZAqx4Rb5phGQpDg2I7bnYk31q4T6GnppIpYeI1Cyxo0SM0cUgWI2IRVkuFAJc//l5W3sGj4tDKzLHIjle4Ug/5/mNdegrTiHojqJ50nk4tVGWMsYmCqvTyADYBWAS4ABxA01cX5T9Yr6KraUj1TqYRhR4jIMWJa/awWwt5H37MOjQQvOHLnr9HLTGQxiSwZgoY2DBrAEjzUb6kOF0PRgiiByEcaICdicVC3/zbXPzJxBoKOqmS2cUMsiXFxkkbMLi4uLgeY0rLztUwyPDPTu8to2jGAViH697rTNUHEdA2PmWNwoAJB70aTuIc7TbCKnsWeARmViuQkliRtgpG3UxujOUJGQHY9Cc7+JC0REchJjcNc4LIsLOy4+GzyRiwLCzliQFOgada4YAt8Ra5LH+p3OlMekHLp4QNuMpg7YGMFiF7qVuwVvtMig4hmXNCd3H+cHpaiROmJFEULoBne7NVZk4K7FQsK9k2uSSAdgatGlGLnwsqv0LJK3Tpj1BdnLpGA4x+rUtIu4L+ex100nM8jQBjGrSvUy08SZYrdGk+04y7LG3iANzbYXNgZdGleDnXJ0tCenaDqNmMlaonkplAXHxgSR7nJfCb2J200aD5r9Lvtmr+6+RFrGs+l32zV/dfIi1jQXhwPhwqOCwQklRLQxxlhuQHgVbi/mL62x0VGDSNC8EaJK7RLGYwsjsjREC3cjPy3vYa88uUnV4PTR3xzo4kyxVrZQKt8WBVrX7EEHz1EQ+jhgJ8pUJlhnjXaR+m00dMgYNLIznEwE9/9+1raDdHynT/AP0zTln6aRx4ixSClOOBKn7eNWVLXUkSgqBjfW2TlWEtJItSFR5I3lA6ZH1Upqo1ufsAZsT5lWU7W36OEcpNBV9YuhAWZABHaQiaZJ7u+XixIZQLdiPedRnAOQWWCmExjBRaTOIRjH/pxIxysxDOXlILDY9NToNcHLFNCq08dREru4ihxijy+oRyFZktJ1VDE5h0IbGwUkhpiu4VBP6rJ6ytktFEwMdpG61PLYFbLkTTY2UD7TWGwGok+jZiqq0yDGIU4ZY7N0xBUQiS+X+sevkT2PTXbXRTciOliGhLHqLIrrLMhWQQgt9dKzFwIRa5xsxFvMhwjl2knSR1qzgY5Iy5Cqn1j18ZIZrAkNUSef8A6ans2/dNybC8qI1SC6OJQhEZcWqWqVxB3TdirMN2ATtjv5h5CeOTqJJCSp8CNEemR1Kx/EA2+1V5eaX89uzh3JHR6dpAxSWBwxTxlYaeODEm/dsMvdv20HkcFhiaiTqx2o4gJCzhWKqqKmSDYDMB8j2IsL5nRx7lqKpymaeMRMFJOEZU4MrLk9wHjyUEq1ze9mXa3it5IaSUkvHh1xOLxkuSZEdkY5WKWUgbe73b9kvKzdIojJcVLVCBkJj3JsjKDuBl5W3A0HDwXgtIFmBljYTQmN0CrBZY5ajqMqLiyDKRgT3+rByJ31mk5djjDGKrXqxSdWR2CMFYwrDIXUMLZYM3cWJNthbUa3ouPTkTqoQ8ciA4ygKXieIYxLMIsQGvupPcA2taSl5C+3g6IG61lEdh9ZNBKgNjcBRCVyFmGd1KkA6Dby9wGnpHV1mhPUBWE4wq8mbh2+sXeUlrWC4jfsdrMA4nGZREGBchmsN7BDGGuRsCOqmx38Q0rJ6Pj0WjMqkmGrjRirtg1S0bKwLuWOHTtu1zcbjXdwblNoKozF4yMJUAEeLkSTLMC75eLEhgBbz/AJnQMujRo0EZzPVCOiq5GRZAkErGNxdXCxsSrCxuDax27HS2aygAkh9TUIiySywmnS+SdDFrXxF0nQ3a2IY5FMWAcK2jSaKSKQZJIrI4uRdWBUi4IIuCe2uOfluneSSRo/HJfJgzg7iEXFm8DDoREMtiCgIINzoF7ifE6BYPWJKPLrI5YCKFmKwr1Tc5YMoVLhgxU4ixvbXqq4/Qwxs702InMiVQ6cV/qyVlEnitKBc3VC5YXsG1OScrU7RCJo7oBIN3kJPVUrISxbJiwY3Ykne976xWcp0sqlXiBBMhbxOL9U3cGzC4LWa3YFVIAKggIeTjVHIWkmpSMWMoeSOE5BHjp5J7q7YrGMMi+JwXYEKQPPH+O0wCSyUwlRmlUkxB5G9VEjLgBfIX6hF7WDMTbfU+eBRgfVgIwjkjRjdgolYO3hJs3iAO/utsNe6XgkSJAoBPQTCIkm9sQhvbZiQN7jQL9PxCnJ9XkpEAUmPJEian6kkImMa+LM3jYXbAKbd/LXFNzPTeqRIKTKKR4vD0V6TFpIhLiilmzUyEhSLsw8OQu2min5Zp41CpGAA4kUZNsyxCEH7XYRgKB2sBtqMpuRIlmVybxxkGGIZgJiUYblzfxRoxsFyKgtkdBHLzXAHnBoyI4Y6e5xhuHSacKh+swQRSRsVYsFDBiDuhdyo6oSRq4BAYXswsR/8Ar/IJB8iRvqNflOnLu4RlZ/tMksyG+cklwUcYnKWTcWNnZextqSo6RIo1jjUKqiygeQ/z3/roPnH0u+2av7r5EWsaz6XfbNX918iLWNBfnJfs2h/toPlJqZ1Dcl+zaH+2g+UmpnQGlev5kCcVp6fyaNszts7G6D3jZW/GPfpna9jbv5aobjrr/EZMpZGtOBLKFAKsCtygvsEtYfyU+/Wp4btK7m9ot2ifRC84X1o1ppMumuZDNYZMosCfeAe1/drdrLlMaNGjQGi+jVRekLnduG8aVzJKYzQsyw5yGJ5i0iJdMsV+ytzYbAnv3C3L6zfVNc3JX0tJw6ZamZ66prI8lFQ/QJcErCqBxF0rhQdt9/EQdZ4/zLLxKo4PBHUT0UkrVEdbHDI6SRSIsbYsNiexsSOzG3noLkvrF9URyTzJVT09JSGtmRqlaipqqmR8nihTKEJG7k4bxMxJtje4IN9d1Zx1IxKKTiVY6S0dQ+FUasSF4ojLG9PKyLif+XisQBs19guq+sX1RXGvSEx5eplSeqFVePqS2qELeI5fX2Aa4/7t9TXPPL0lJJw8R1/Ef+pr0hkHrctljkY+FfESLCwBJJ230Ft31m+qg5j4VU0dZTxSVfE24c+cjSxySSTLKVxEbOl5OmAqsBbuzd9yGP0d1Mbz1Qh4jPUxLiPV6gP1omsuTM0wEhBtYAAKLt3O+gfNGjRoOXicsiwyNEoeQKSinsxG9tvfqtovS1UMVVaaMsxCqLtckkAbd+5A1ZXEKPqxsmTJcbMhsynyIPvGqZ4bwaduK9HPGYSM0kiquw7tIARYMQdjbYttvrb8L09C9NT+WIn2Yz1z9uyu8zGMLsgLYrlbKwyt2vbe3+de9a6eAIiqL2UAC5JO3vJ7nWzWLKwaNGjXB81+l32zV/dfIi1jWfS77Zq/uvkRaxoL85L9m0P9tB8pNTOobkv2bQ/20Hyk1AUPNdSollZGmjDulsBFZvWlgiWN22lupYkk2BRblctA7kaXm9H1Cbk04N738Unnuf8Ad5nXPNznIhOVOCodo/BIztnEvUlsvSGShFkK2JZioGC5baX57+uZVjupCtHeRUVkBqy0gZlFrpTErc4m6+JVJbVunramn7lpj5ThyYiTZTwBFVV2VRYC5NgO2531s0jcG5/lkiQtTMx6SeMEqrzGNGKgFMQCzEAKzvtbC+2pj6UP6vFIIQZJJRD0+pYK5v3ZkDKARuGQMN/CTYGrl0w6NI6c+SSw07rGI3kmhRly6i4ypDKN8VJPTlA7CzX+0Bv4h58mVKhniRgs5jg+sYHFY83L4wkiwF7qGsDvYLkwPek/jvo+Wq4nHVyMjRrTtTvCyElg/VuwcOMDaS3b3777bqXnoNEJ2hZYC2OV8n/0zID00UnfwIACSWYgXGJfr4tzK8EcDNCMnXKZTKPqgApfxBSDYtbNsI+2TpcXBePoylxoofWlNPR1SVEAaE9UKhuIi4kCsNz4sb9tHNfoq69dHXUc4o6hbmRxEJA5tiGxLABrFgTY3uPMXMjwjnxqhoVWmZesymMs5UdJ0eQOcowb4xtcKGW5XF28RXx9PCZVXosPqgCCwA9YaanhMRJS+KNPHeRbghmspK20C5wn0IvDEoNcerCQaKVIVRobmRnRrsetG7OCVY7WYCwdr9vHvRrW1ksck9fC3TimijUUpVQJ42jdtprk2I87eAbd7sFFzjI9V0GpyMX6Uzq5dFkKCSwbphWXFl7sr3P+nbctGgReKejQzcGg4d1wpiw+t6ZIOBJ+xnt39/lqT5o5SetagYyonqtRHUP9WT1GQg4r4/AD4u+R7e43Z9GggOP8DqZJopqarMBRWVo3TqQuGt4igdbuLbEk2HYDe/FyvyQ9PWVNbUVHXqJwEJWMRIqLjYBcmJPhG9/L+p01SGyn+h1VnCedKpIYpOrFUdSFWc9eKUROenu/ggSC4Z/A0m57N4bMFq6NV1xrnqoEEuBgif1R5FsyyMHWJ5Mlxc7WXbwtH2+tJ8GpGPnKYyFUEMpBe8cd+rjEQWktn2lQN0wQBdo7sQb6B01GxcERauSpAGbxrG3v8JJH/wAgf40qVfpBlCrZYo7kPm5yQwOAYnX6xMi/jsL3YQSFVJsuuzmPmiWB4GQoOpTsxViMA2cFmycx9gzAZNGDkL+LFTKLTGcdw46NINNz/OYWqDEjID0xEuXVLik9a+0Cw3N1xCk7jc+fbQ80ydCtlLxSdOpjiR1v0VV46QGT39NTK8rXY7BhnazCIcdGkmfnSYR9RRCVjhqp5TZrTLTOi/VnOyBwSQxzA276dQdB82el32zV/dfIi1jWfS77Zq/uvkRaxoL85L9m0P8AbQfKTUVJzfTBmp1ppHIk8CBIQsjCUZMuThQVkZT4iDc3FzfUryX7Nof7aD5Sa2LyvTCUSiJcwSQ122uwcgb2AyGVhtkWNrsxIQycwQtURyQ0w6kkqQTzMkYZSQSYyytkSMRvuh2AYmw1zVXMEEc9RFJRjp0yoVKxwtaKnRZWksXFli68eKBchkSoNyFYo+VqZZFcRDJWzXxNYPdjnbK2XiIytfE43ttr1V8tU8rMzxgsxu5uwz8KIVaxGaMqIChurYi4NtBBz8Soo5JB6mu49VDiKACUrinq/wBoNj2HjCx2He1tbqDi8a0+9KF6dS0NPAiRqQ6k2sCwjRvteIMB7juLys3LNO7u7R3L3v4nsCbXdVDYo+w8agN/PWRy5AITEEshbPZnDByblw4bIMTclgbkk+86CF4fxqkd0RaQqgkSMOY4MEmEa4rZXLAqqqoYLj4BY2A1y8W45Swy/wD0amPqlZZOjH45IgxULY3zWRgAXA+0xU2DEM1Py9AgAWMCzrIN2PjVQgbc7mw7+e5NySdaqjlWmd2kaIFjc3ycWJG5WzWRjsSVsSyI3dVIBcbmWmdYoUo6gDOFxGiQxDLqSiMHKRVNmpr7HcBbEi9pDinM1GzUhkiMqydKWFzErCPqsFiaz+JCSQLgXHnbUrBy1TowYR+IFTkWdmJQyFSWZiWN5ZDc3Jy3vtrD8r0xEQMQtEsaxi7bCIho77+LAi6k3xya1smuEDw3mSlARo6J45JMZ0RYoc2WZJG631bkElYpARfM42sbi83wSKOopIZXhivPCGkARSD11R5F3G4Y2vfviL3trMnKlKwVTCpCpHGou3+nEHCp33W0jgg7MHIa421JUlKsUaRoMURQiDfZVAAG++wGg5qfgVPGyOkEKsi4RssaKVW5OKkC6rcnYbbnXdo0aA0aNGg8yNYE/wAjpK4XzkxSnE0QVnp0nks0YV1aGVwTlZUOUMm2WIBUljdgrsRrmThkQKkRRgqoRSEUFVUMAo22UBmAHYZH3nQQK80uYUf1deq03Q6fUICkxmQZF4ldQABcMgNrlQ4K5cKekH/pVm9XUSEgMnUJUKYI6nLNYixAjlW/gsCDc2AYtdNwiGNFRIo0RDkiqiqqsb7gAWB3O4951j+DQYhejFiGVgvTSwZAqo1rWuoVQD5BQB20C9R84vMLrTArIJfVh1Rm7RKXxcGMLFftcM9iddcnMDSQNURITFHIL3UlpYQq9RgtslZSWIWxLdGw+2LTMPDYkChI0XG+GKqMbixIsNrj3aKDh6QxLEg8Ki25uTfck+8kkn/OgVfp0UmUNGGjllQIQbFI5ZPV4m+yQ2bo73Yp4TZcyp1lOeX7GmUAEF/rh4Yj2b/T87bMbQbj67vZnbhMJ6d4oz0wBF4F8ABUgLt4QCimw81X3DWleXaYWtTwC0nVH1SbSbfWDw7PsPF3276BXl5/PXEYiCqGY3yHjiVZr7uERLsgsQzLYNdhbTNwDizVERZ0EbqxV1DFrGytvkiOpsw2ZFPmLqVY714NAHLiGIMWLFummRZgAWva5JAAJ87DW2ioI4UCRRpGgvZUVUUX3NgoAGg+cvS77Zq/uvkRaxrPpd9s1f3XyItY0F+cl+zaH+2g+UmpnUNyX7Nof7aD5SamdAaNGjQaK2BnjZVdoyRs6gEr/PcEarDmLmfilDKY5JEZTcxy9JbOvv77MPMfzvvq1tR/G+CpVRdOQdmV0awJVlIYEX/pb+YJHnr27PcU0b/6Vi1Z5zHXyRtGeFdcE9KjxpadJZ3J3a8SKPcFVew/mSTv/wCLRp5CyKSpUkAlTYlb+RttcaTF9G6JxCOdMejcu0VgArjcY/8AYWscfIjTvq3f3215rOhGM9Z9McR5OVz3GlHmTjdTSV9ES2dHUP0JFCDKKVrCNshcsrNtYgWI77gBu1A878sDiFDNTkgMwvEx7LIu6E7Ha+x2OxPnrNTKfGfSJNHW8QZN6Th0SdZAFzmmkJCrk28a77kBv9MnfK2uOp5y4pR0tLxCqMEtPKwM8EaYvEku8ZRyx6hsdwbeQublh1Sci1C8vz0oTOsqWMlQS6AGV5FZmLXC2soG38tRvM3oZjbhcS0tLEK0CLqNmRuAOpuzY7m+gOFc81tXTzz+v0VJIHkWOjkRM1KDwo7yyIVJO18SBe/vUZ4DzvXVUlUKiuouHvBJ0ui8QZiQN2vLKvhJ7EE+fYWvs4/yzXVEFTHJwqhlmlztVh4o2GRupwwLhkBA/wBQ7r3Yd/MPJtbDA1PLw6i4iwQJFUu8cbBemqqrBkMjYEEXzU2tbGw0HVw/m7ilVUxUKmmgmjhE1ZOF6yFXAMYjTKzXDKScrXJtsvi4Y/SVWiWnp5ems8XEIaOsKqGjlSYkh0v4kYBGFu3iB77Lx8i+haRKl/4lEk8QgVYyXJs4x8ICvfFRkATbt2GsS+i2rgqpnpaePpJXU1VTp1lUMkPUulzcoTmNyPf/ACBB19I3Nk9LJQwwvFAKmRlkqZlLRxBcTa2wybI2uQPD5C7Ls5W4jWPVsrVdJW0wjBaWIIjpISwCYJI+xAvk1vcOx1w8Vk4tU49ThtGYFIL08s6StKbOLh2jwQKSp3W+2x3Nufk/k2oTiz1r00FBF0REIIXDiRiftNgFUWsP9o7LsTdtBZOjRqC5j4DPVLgtU0EZBDBEBZu3+4nYd+3v1PTrFrYtOI+P6EPxn0mQxTvGg6gjRsmHZpRssQP/AJLN2Frd9e/R9zZJWGo6tgwYMijsqkAWHmbEH/zqBb0QuhUrMkqg+JGRoiVvewdGOJ/qLbfz018u8jxUcplieW7LiUdgwANjbYeR89bGv/QpoTXSnNpjnH5jKuPaz1MujRo1iLBo0aNB81+l32zV/dfIi1jWfS77Zq/uvkRaxoLeoqSaGNIkq5wkaqiDCmNlUBRv0N9gNbsqj4yb8FN+xo0aAyqPjJvwU37GjKo+Mm/BTfsaNGgMqj4yb8FN+xoyqPjJvwU37GjRoDKo+Mm/BTfsaMqj4yb8FN+xo0aAyqPjJvwU37GjKo+Mm/BTfsaNGgMqj4yb8FN+xoyqPjJvwU37GjRoDKo+Mm/BTfsaMqj4yb8FN+xo0aAyqPjJvwU37GjKo+Mm/BTfsaNGgMqj4yb8FN+xoyqPjJvwU37GjRoDKo+Mm/BTfsaMqj4yb8FN+xo0aAyqPjJvwU37GjKo+Mm/BTfsaNGgMqj4yb8FN+xoyqPjJvwU37GjRoDKo+Mm/BTfsaMqj4yb8FN+xo0aBb4v6MIauZ55qipMj2yI6AHhUINhDtso0aNG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7830" name="Picture 6" descr="http://mrsfrankswiki.wikispaces.com/file/view/feudal_wupv.gif/167834153/feudal_wupv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1" y="2852936"/>
            <a:ext cx="3709289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</a:rPr>
              <a:t>Feudalism (mocked)</a:t>
            </a:r>
            <a:endParaRPr lang="en-US" sz="4800" b="1" i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897286"/>
          </a:xfrm>
        </p:spPr>
        <p:txBody>
          <a:bodyPr/>
          <a:lstStyle/>
          <a:p>
            <a:pPr algn="ctr"/>
            <a:endParaRPr lang="en-US" dirty="0" smtClean="0">
              <a:hlinkClick r:id="rId2"/>
            </a:endParaRPr>
          </a:p>
          <a:p>
            <a:pPr algn="ctr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www.youtube.com/watch?v=ZtYU87QNjPw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</a:rPr>
              <a:t>The Roman Catholic Church</a:t>
            </a:r>
            <a:endParaRPr lang="en-US" sz="4800" b="1" i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0032" y="2708920"/>
            <a:ext cx="3667944" cy="13382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b="1" dirty="0" smtClean="0">
                <a:solidFill>
                  <a:schemeClr val="tx1"/>
                </a:solidFill>
              </a:rPr>
              <a:t>FAR</a:t>
            </a:r>
            <a:r>
              <a:rPr lang="en-US" dirty="0" smtClean="0">
                <a:solidFill>
                  <a:schemeClr val="tx1"/>
                </a:solidFill>
              </a:rPr>
              <a:t>, the dominant institution of the Middle Ages in Europe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8850" name="Picture 2" descr="http://3.bp.blogspot.com/_0avngbs9IQE/S-DOCU8L1QI/AAAAAAAABKk/0m7S7C21z08/s400/WakefieldCathedral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36912"/>
            <a:ext cx="4104456" cy="4045822"/>
          </a:xfrm>
          <a:prstGeom prst="rect">
            <a:avLst/>
          </a:prstGeom>
          <a:noFill/>
        </p:spPr>
      </p:pic>
      <p:pic>
        <p:nvPicPr>
          <p:cNvPr id="78852" name="Picture 4" descr="symbol of the Catholica Chur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933056"/>
            <a:ext cx="217170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</a:rPr>
              <a:t>The Roman Catholic Church</a:t>
            </a:r>
            <a:endParaRPr lang="en-US" sz="4800" b="1" i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97740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Pervaded </a:t>
            </a:r>
            <a:r>
              <a:rPr lang="en-US" sz="3200" u="sng" dirty="0" smtClean="0">
                <a:solidFill>
                  <a:schemeClr val="tx1"/>
                </a:solidFill>
              </a:rPr>
              <a:t>every</a:t>
            </a:r>
            <a:r>
              <a:rPr lang="en-US" sz="3200" dirty="0" smtClean="0">
                <a:solidFill>
                  <a:schemeClr val="tx1"/>
                </a:solidFill>
              </a:rPr>
              <a:t> aspect of life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Defined social ethic &amp; created social control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3 Principle Tasks – Providence, Salvation &amp; Community</a:t>
            </a:r>
          </a:p>
          <a:p>
            <a:pPr>
              <a:buFont typeface="Wingdings" pitchFamily="2" charset="2"/>
              <a:buChar char="v"/>
            </a:pP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</a:rPr>
              <a:t>3 Tasks</a:t>
            </a:r>
            <a:endParaRPr lang="en-US" sz="4800" b="1" i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12142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Providence – God’s Justice on Earth – No accidents (No Country For Old Men </a:t>
            </a:r>
            <a:r>
              <a:rPr lang="en-US" sz="3200" smtClean="0">
                <a:solidFill>
                  <a:schemeClr val="tx1"/>
                </a:solidFill>
              </a:rPr>
              <a:t>Coin Flip…but w/ God)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Can be influenced through prayer/deeds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Salvation – Life after death – Purgatory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Community – Strength in Groups – Festivals, Put Others First, Self-Denial, Chastity, Charity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52500"/>
            <a:ext cx="8964488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</a:rPr>
              <a:t>Scratch my back &amp; I’ll Scratch Yours</a:t>
            </a:r>
            <a:endParaRPr lang="en-US" sz="4800" b="1" i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3100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Church was granted favors by Kings (land, tax     exemption, immunity in courts, positions in courts) and in return the Church would endorse kings to help secure their rule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Kings looked to Church to supply educated administrators to help run kingdoms and in return kings would enforce laws that prohibited other religions…(Ironic church wants this…why??)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216</TotalTime>
  <Words>363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Bookman Old Style</vt:lpstr>
      <vt:lpstr>Franklin Gothic Book</vt:lpstr>
      <vt:lpstr>Perpetua</vt:lpstr>
      <vt:lpstr>Wingdings</vt:lpstr>
      <vt:lpstr>Wingdings 2</vt:lpstr>
      <vt:lpstr>Equity</vt:lpstr>
      <vt:lpstr>THE MIDDLE AGES</vt:lpstr>
      <vt:lpstr>Basics</vt:lpstr>
      <vt:lpstr>Feudalism</vt:lpstr>
      <vt:lpstr>Feudalism</vt:lpstr>
      <vt:lpstr>Feudalism (mocked)</vt:lpstr>
      <vt:lpstr>The Roman Catholic Church</vt:lpstr>
      <vt:lpstr>The Roman Catholic Church</vt:lpstr>
      <vt:lpstr>3 Tasks</vt:lpstr>
      <vt:lpstr>Scratch my back &amp; I’ll Scratch Yours</vt:lpstr>
      <vt:lpstr>The Honor Code</vt:lpstr>
      <vt:lpstr>Health in Middle Ages</vt:lpstr>
      <vt:lpstr>Bubonic Plague/Black Death</vt:lpstr>
      <vt:lpstr>PowerPoint Presentation</vt:lpstr>
      <vt:lpstr>PowerPoint Presentation</vt:lpstr>
      <vt:lpstr>Final Thoughts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Kaitlyn Head</dc:creator>
  <cp:lastModifiedBy>Reynolds, Lance</cp:lastModifiedBy>
  <cp:revision>26</cp:revision>
  <dcterms:created xsi:type="dcterms:W3CDTF">2013-02-07T01:02:33Z</dcterms:created>
  <dcterms:modified xsi:type="dcterms:W3CDTF">2016-09-09T12:20:39Z</dcterms:modified>
</cp:coreProperties>
</file>